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2"/>
  </p:notesMasterIdLst>
  <p:sldIdLst>
    <p:sldId id="256" r:id="rId6"/>
    <p:sldId id="272" r:id="rId7"/>
    <p:sldId id="273" r:id="rId8"/>
    <p:sldId id="274" r:id="rId9"/>
    <p:sldId id="277" r:id="rId10"/>
    <p:sldId id="275" r:id="rId1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pos="240" userDrawn="1">
          <p15:clr>
            <a:srgbClr val="A4A3A4"/>
          </p15:clr>
        </p15:guide>
        <p15:guide id="2" orient="horz" pos="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5046"/>
    <a:srgbClr val="FF5A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114" d="100"/>
          <a:sy n="114" d="100"/>
        </p:scale>
        <p:origin x="474" y="114"/>
      </p:cViewPr>
      <p:guideLst>
        <p:guide pos="240"/>
        <p:guide orient="horz" pos="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30DE295-8BE4-4043-95CF-9E9BA26A7F4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05ABB1DC-474E-4BA2-B41F-19DAD6EC7F65}"/>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89A1C977-30F3-4BA7-8A98-85CE5E65023B}" type="datetimeFigureOut">
              <a:rPr lang="en-US"/>
              <a:pPr>
                <a:defRPr/>
              </a:pPr>
              <a:t>7/19/2021</a:t>
            </a:fld>
            <a:endParaRPr lang="en-US"/>
          </a:p>
        </p:txBody>
      </p:sp>
      <p:sp>
        <p:nvSpPr>
          <p:cNvPr id="4" name="Slide Image Placeholder 3">
            <a:extLst>
              <a:ext uri="{FF2B5EF4-FFF2-40B4-BE49-F238E27FC236}">
                <a16:creationId xmlns:a16="http://schemas.microsoft.com/office/drawing/2014/main" id="{494C87E5-5CF0-4CF4-A314-7163B2D199F3}"/>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F3C39F4-8AE4-46A4-B225-5555508FC69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9D8403F-8458-45C3-A5E1-45F43284177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C3292AF0-09A5-4E22-817D-2131B64D92C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FE956155-A08E-489B-A40B-8AE9BE6375B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A5E42ED-0E43-4D14-935C-848F9BD787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C933CB0C-C7BF-43E5-B95A-38C6CE7CE7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DE29DAC0-1235-46E5-8B8E-0AD90EB243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F48E97ED-B5E1-419C-BFDD-1102B6CC7E8F}" type="slidenum">
              <a:rPr lang="en-US" altLang="en-US" smtClean="0"/>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B344234-0582-44C5-ABF1-AC14089109EF}"/>
              </a:ext>
            </a:extLst>
          </p:cNvPr>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B26AC954-0FB7-487B-AEEB-9578C90E543F}"/>
              </a:ext>
            </a:extLst>
          </p:cNvPr>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5D8FC187-E310-4F18-80D0-851FF90469B4}"/>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25D7618F-0EE3-462F-B8D3-35E3D4AB41AA}"/>
              </a:ext>
            </a:extLst>
          </p:cNvPr>
          <p:cNvSpPr>
            <a:spLocks noGrp="1"/>
          </p:cNvSpPr>
          <p:nvPr>
            <p:ph type="dt" sz="half" idx="10"/>
          </p:nvPr>
        </p:nvSpPr>
        <p:spPr/>
        <p:txBody>
          <a:bodyPr/>
          <a:lstStyle>
            <a:lvl1pPr>
              <a:defRPr/>
            </a:lvl1pPr>
          </a:lstStyle>
          <a:p>
            <a:pPr>
              <a:defRPr/>
            </a:pPr>
            <a:fld id="{E4FC753E-54FC-48D2-AF07-64A5F125FEEE}" type="datetime1">
              <a:rPr lang="en-US"/>
              <a:pPr>
                <a:defRPr/>
              </a:pPr>
              <a:t>7/19/2021</a:t>
            </a:fld>
            <a:endParaRPr lang="en-US"/>
          </a:p>
        </p:txBody>
      </p:sp>
      <p:sp>
        <p:nvSpPr>
          <p:cNvPr id="8" name="Footer Placeholder 4">
            <a:extLst>
              <a:ext uri="{FF2B5EF4-FFF2-40B4-BE49-F238E27FC236}">
                <a16:creationId xmlns:a16="http://schemas.microsoft.com/office/drawing/2014/main" id="{5E0CEA6B-E12B-4A51-932E-A8BFF14A428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7A61FEB-CD49-470A-A8DE-DDF4EE32EC62}"/>
              </a:ext>
            </a:extLst>
          </p:cNvPr>
          <p:cNvSpPr>
            <a:spLocks noGrp="1"/>
          </p:cNvSpPr>
          <p:nvPr>
            <p:ph type="sldNum" sz="quarter" idx="12"/>
          </p:nvPr>
        </p:nvSpPr>
        <p:spPr/>
        <p:txBody>
          <a:bodyPr/>
          <a:lstStyle>
            <a:lvl1pPr>
              <a:defRPr/>
            </a:lvl1pPr>
          </a:lstStyle>
          <a:p>
            <a:pPr>
              <a:defRPr/>
            </a:pPr>
            <a:fld id="{31CDF16A-FEA5-405B-8D43-E2FEE95B3C90}" type="slidenum">
              <a:rPr lang="en-US"/>
              <a:pPr>
                <a:defRPr/>
              </a:pPr>
              <a:t>‹#›</a:t>
            </a:fld>
            <a:endParaRPr lang="en-US"/>
          </a:p>
        </p:txBody>
      </p:sp>
    </p:spTree>
    <p:extLst>
      <p:ext uri="{BB962C8B-B14F-4D97-AF65-F5344CB8AC3E}">
        <p14:creationId xmlns:p14="http://schemas.microsoft.com/office/powerpoint/2010/main" val="512322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123332-1ABF-475D-8808-C1068C8934CB}"/>
              </a:ext>
            </a:extLst>
          </p:cNvPr>
          <p:cNvSpPr>
            <a:spLocks noGrp="1"/>
          </p:cNvSpPr>
          <p:nvPr>
            <p:ph type="dt" sz="half" idx="10"/>
          </p:nvPr>
        </p:nvSpPr>
        <p:spPr/>
        <p:txBody>
          <a:bodyPr/>
          <a:lstStyle>
            <a:lvl1pPr>
              <a:defRPr/>
            </a:lvl1pPr>
          </a:lstStyle>
          <a:p>
            <a:pPr>
              <a:defRPr/>
            </a:pPr>
            <a:fld id="{A6DB3310-97CF-4CF5-A260-C6072BA3F1EA}" type="datetime1">
              <a:rPr lang="en-US"/>
              <a:pPr>
                <a:defRPr/>
              </a:pPr>
              <a:t>7/19/2021</a:t>
            </a:fld>
            <a:endParaRPr lang="en-US"/>
          </a:p>
        </p:txBody>
      </p:sp>
      <p:sp>
        <p:nvSpPr>
          <p:cNvPr id="5" name="Footer Placeholder 4">
            <a:extLst>
              <a:ext uri="{FF2B5EF4-FFF2-40B4-BE49-F238E27FC236}">
                <a16:creationId xmlns:a16="http://schemas.microsoft.com/office/drawing/2014/main" id="{F92F0B05-18F2-4149-B884-F318F0BBB0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2A63D6D-DCA3-431A-A5B0-1D84EDB468A0}"/>
              </a:ext>
            </a:extLst>
          </p:cNvPr>
          <p:cNvSpPr>
            <a:spLocks noGrp="1"/>
          </p:cNvSpPr>
          <p:nvPr>
            <p:ph type="sldNum" sz="quarter" idx="12"/>
          </p:nvPr>
        </p:nvSpPr>
        <p:spPr/>
        <p:txBody>
          <a:bodyPr/>
          <a:lstStyle>
            <a:lvl1pPr>
              <a:defRPr/>
            </a:lvl1pPr>
          </a:lstStyle>
          <a:p>
            <a:pPr>
              <a:defRPr/>
            </a:pPr>
            <a:fld id="{649BB795-D358-474D-87FA-F603D7AA68F5}" type="slidenum">
              <a:rPr lang="en-US"/>
              <a:pPr>
                <a:defRPr/>
              </a:pPr>
              <a:t>‹#›</a:t>
            </a:fld>
            <a:endParaRPr lang="en-US"/>
          </a:p>
        </p:txBody>
      </p:sp>
    </p:spTree>
    <p:extLst>
      <p:ext uri="{BB962C8B-B14F-4D97-AF65-F5344CB8AC3E}">
        <p14:creationId xmlns:p14="http://schemas.microsoft.com/office/powerpoint/2010/main" val="416348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F51D8E-E482-44E4-9436-481DBC1140C4}"/>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9F5F0A66-F108-4E4F-9835-02E059E46C96}"/>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836A3CC5-0163-48FE-9BC7-FC652979992C}"/>
              </a:ext>
            </a:extLst>
          </p:cNvPr>
          <p:cNvSpPr>
            <a:spLocks noGrp="1"/>
          </p:cNvSpPr>
          <p:nvPr>
            <p:ph type="dt" sz="half" idx="10"/>
          </p:nvPr>
        </p:nvSpPr>
        <p:spPr/>
        <p:txBody>
          <a:bodyPr/>
          <a:lstStyle>
            <a:lvl1pPr>
              <a:defRPr/>
            </a:lvl1pPr>
          </a:lstStyle>
          <a:p>
            <a:pPr>
              <a:defRPr/>
            </a:pPr>
            <a:fld id="{7A7B002C-FCDD-4B2E-A0C3-96292BF2DA81}" type="datetime1">
              <a:rPr lang="en-US"/>
              <a:pPr>
                <a:defRPr/>
              </a:pPr>
              <a:t>7/19/2021</a:t>
            </a:fld>
            <a:endParaRPr lang="en-US"/>
          </a:p>
        </p:txBody>
      </p:sp>
      <p:sp>
        <p:nvSpPr>
          <p:cNvPr id="7" name="Footer Placeholder 4">
            <a:extLst>
              <a:ext uri="{FF2B5EF4-FFF2-40B4-BE49-F238E27FC236}">
                <a16:creationId xmlns:a16="http://schemas.microsoft.com/office/drawing/2014/main" id="{8974AB5F-532B-4927-8353-E9058A591CE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942F23A1-88C8-4637-8E4C-AD0600588ED9}"/>
              </a:ext>
            </a:extLst>
          </p:cNvPr>
          <p:cNvSpPr>
            <a:spLocks noGrp="1"/>
          </p:cNvSpPr>
          <p:nvPr>
            <p:ph type="sldNum" sz="quarter" idx="12"/>
          </p:nvPr>
        </p:nvSpPr>
        <p:spPr/>
        <p:txBody>
          <a:bodyPr/>
          <a:lstStyle>
            <a:lvl1pPr>
              <a:defRPr/>
            </a:lvl1pPr>
          </a:lstStyle>
          <a:p>
            <a:pPr>
              <a:defRPr/>
            </a:pPr>
            <a:fld id="{F50024DA-CB11-46B5-9084-37F6ABA9CBB0}" type="slidenum">
              <a:rPr lang="en-US"/>
              <a:pPr>
                <a:defRPr/>
              </a:pPr>
              <a:t>‹#›</a:t>
            </a:fld>
            <a:endParaRPr lang="en-US"/>
          </a:p>
        </p:txBody>
      </p:sp>
    </p:spTree>
    <p:extLst>
      <p:ext uri="{BB962C8B-B14F-4D97-AF65-F5344CB8AC3E}">
        <p14:creationId xmlns:p14="http://schemas.microsoft.com/office/powerpoint/2010/main" val="63511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12AAB68-97E1-465F-BB78-89DE5C80C553}"/>
              </a:ext>
            </a:extLst>
          </p:cNvPr>
          <p:cNvSpPr>
            <a:spLocks noGrp="1"/>
          </p:cNvSpPr>
          <p:nvPr>
            <p:ph type="dt" sz="half" idx="10"/>
          </p:nvPr>
        </p:nvSpPr>
        <p:spPr/>
        <p:txBody>
          <a:bodyPr/>
          <a:lstStyle>
            <a:lvl1pPr>
              <a:defRPr/>
            </a:lvl1pPr>
          </a:lstStyle>
          <a:p>
            <a:pPr>
              <a:defRPr/>
            </a:pPr>
            <a:fld id="{BE402906-F52C-4753-AB3A-0C32F11B973C}" type="datetime1">
              <a:rPr lang="en-US"/>
              <a:pPr>
                <a:defRPr/>
              </a:pPr>
              <a:t>7/19/2021</a:t>
            </a:fld>
            <a:endParaRPr lang="en-US"/>
          </a:p>
        </p:txBody>
      </p:sp>
      <p:sp>
        <p:nvSpPr>
          <p:cNvPr id="5" name="Footer Placeholder 4">
            <a:extLst>
              <a:ext uri="{FF2B5EF4-FFF2-40B4-BE49-F238E27FC236}">
                <a16:creationId xmlns:a16="http://schemas.microsoft.com/office/drawing/2014/main" id="{39ED5447-B45D-43BC-AF34-F033C4C8CB9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BA8B41E-63FC-4916-80E2-BFC21D69C4F7}"/>
              </a:ext>
            </a:extLst>
          </p:cNvPr>
          <p:cNvSpPr>
            <a:spLocks noGrp="1"/>
          </p:cNvSpPr>
          <p:nvPr>
            <p:ph type="sldNum" sz="quarter" idx="12"/>
          </p:nvPr>
        </p:nvSpPr>
        <p:spPr/>
        <p:txBody>
          <a:bodyPr/>
          <a:lstStyle>
            <a:lvl1pPr>
              <a:defRPr/>
            </a:lvl1pPr>
          </a:lstStyle>
          <a:p>
            <a:pPr>
              <a:defRPr/>
            </a:pPr>
            <a:fld id="{5721D13A-C4E1-48C3-8C7A-6CD282DD4615}" type="slidenum">
              <a:rPr lang="en-US"/>
              <a:pPr>
                <a:defRPr/>
              </a:pPr>
              <a:t>‹#›</a:t>
            </a:fld>
            <a:endParaRPr lang="en-US"/>
          </a:p>
        </p:txBody>
      </p:sp>
    </p:spTree>
    <p:extLst>
      <p:ext uri="{BB962C8B-B14F-4D97-AF65-F5344CB8AC3E}">
        <p14:creationId xmlns:p14="http://schemas.microsoft.com/office/powerpoint/2010/main" val="3865160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A2D37A-C9C4-4D98-B987-48CAD8D4DDB5}"/>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D29CE042-E5DD-40B9-B890-4D0D8F0474A1}"/>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1D8F76EB-9990-4337-B186-18017A339FC8}"/>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745B0132-E3AC-41A6-92FA-E54926ECB2A7}"/>
              </a:ext>
            </a:extLst>
          </p:cNvPr>
          <p:cNvSpPr>
            <a:spLocks noGrp="1"/>
          </p:cNvSpPr>
          <p:nvPr>
            <p:ph type="dt" sz="half" idx="10"/>
          </p:nvPr>
        </p:nvSpPr>
        <p:spPr/>
        <p:txBody>
          <a:bodyPr/>
          <a:lstStyle>
            <a:lvl1pPr>
              <a:defRPr/>
            </a:lvl1pPr>
          </a:lstStyle>
          <a:p>
            <a:pPr>
              <a:defRPr/>
            </a:pPr>
            <a:fld id="{7BD7D631-D1A7-4454-A661-E533AD4FF02F}" type="datetime1">
              <a:rPr lang="en-US"/>
              <a:pPr>
                <a:defRPr/>
              </a:pPr>
              <a:t>7/19/2021</a:t>
            </a:fld>
            <a:endParaRPr lang="en-US"/>
          </a:p>
        </p:txBody>
      </p:sp>
      <p:sp>
        <p:nvSpPr>
          <p:cNvPr id="8" name="Footer Placeholder 4">
            <a:extLst>
              <a:ext uri="{FF2B5EF4-FFF2-40B4-BE49-F238E27FC236}">
                <a16:creationId xmlns:a16="http://schemas.microsoft.com/office/drawing/2014/main" id="{D52D2FE0-1F03-44EE-B43A-ABC130D8ABC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5B1B339-3485-49BE-BD70-79EB13BA9F72}"/>
              </a:ext>
            </a:extLst>
          </p:cNvPr>
          <p:cNvSpPr>
            <a:spLocks noGrp="1"/>
          </p:cNvSpPr>
          <p:nvPr>
            <p:ph type="sldNum" sz="quarter" idx="12"/>
          </p:nvPr>
        </p:nvSpPr>
        <p:spPr/>
        <p:txBody>
          <a:bodyPr/>
          <a:lstStyle>
            <a:lvl1pPr>
              <a:defRPr/>
            </a:lvl1pPr>
          </a:lstStyle>
          <a:p>
            <a:pPr>
              <a:defRPr/>
            </a:pPr>
            <a:fld id="{3B1CC107-7268-4781-BF64-CF1E00E21CFF}" type="slidenum">
              <a:rPr lang="en-US"/>
              <a:pPr>
                <a:defRPr/>
              </a:pPr>
              <a:t>‹#›</a:t>
            </a:fld>
            <a:endParaRPr lang="en-US"/>
          </a:p>
        </p:txBody>
      </p:sp>
    </p:spTree>
    <p:extLst>
      <p:ext uri="{BB962C8B-B14F-4D97-AF65-F5344CB8AC3E}">
        <p14:creationId xmlns:p14="http://schemas.microsoft.com/office/powerpoint/2010/main" val="415132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93427689-0FA8-48D0-B01B-F3097D4A267A}"/>
              </a:ext>
            </a:extLst>
          </p:cNvPr>
          <p:cNvSpPr>
            <a:spLocks noGrp="1"/>
          </p:cNvSpPr>
          <p:nvPr>
            <p:ph type="dt" sz="half" idx="10"/>
          </p:nvPr>
        </p:nvSpPr>
        <p:spPr/>
        <p:txBody>
          <a:bodyPr/>
          <a:lstStyle>
            <a:lvl1pPr>
              <a:defRPr/>
            </a:lvl1pPr>
          </a:lstStyle>
          <a:p>
            <a:pPr>
              <a:defRPr/>
            </a:pPr>
            <a:fld id="{9F25408A-38B8-49DA-89BE-0BD96B7B8807}" type="datetime1">
              <a:rPr lang="en-US"/>
              <a:pPr>
                <a:defRPr/>
              </a:pPr>
              <a:t>7/19/2021</a:t>
            </a:fld>
            <a:endParaRPr lang="en-US"/>
          </a:p>
        </p:txBody>
      </p:sp>
      <p:sp>
        <p:nvSpPr>
          <p:cNvPr id="6" name="Footer Placeholder 4">
            <a:extLst>
              <a:ext uri="{FF2B5EF4-FFF2-40B4-BE49-F238E27FC236}">
                <a16:creationId xmlns:a16="http://schemas.microsoft.com/office/drawing/2014/main" id="{22E45A47-86DB-4DCC-AF08-17FEDE2CA8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E2CE2E7-09D1-4E60-84ED-D91E065C7D7F}"/>
              </a:ext>
            </a:extLst>
          </p:cNvPr>
          <p:cNvSpPr>
            <a:spLocks noGrp="1"/>
          </p:cNvSpPr>
          <p:nvPr>
            <p:ph type="sldNum" sz="quarter" idx="12"/>
          </p:nvPr>
        </p:nvSpPr>
        <p:spPr/>
        <p:txBody>
          <a:bodyPr/>
          <a:lstStyle>
            <a:lvl1pPr>
              <a:defRPr/>
            </a:lvl1pPr>
          </a:lstStyle>
          <a:p>
            <a:pPr>
              <a:defRPr/>
            </a:pPr>
            <a:fld id="{F524BC6E-1BF5-4DE7-9183-3AA662B84179}" type="slidenum">
              <a:rPr lang="en-US"/>
              <a:pPr>
                <a:defRPr/>
              </a:pPr>
              <a:t>‹#›</a:t>
            </a:fld>
            <a:endParaRPr lang="en-US"/>
          </a:p>
        </p:txBody>
      </p:sp>
    </p:spTree>
    <p:extLst>
      <p:ext uri="{BB962C8B-B14F-4D97-AF65-F5344CB8AC3E}">
        <p14:creationId xmlns:p14="http://schemas.microsoft.com/office/powerpoint/2010/main" val="3187717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B64AC96B-9404-49D7-89DD-659D5D9C2FCD}"/>
              </a:ext>
            </a:extLst>
          </p:cNvPr>
          <p:cNvSpPr>
            <a:spLocks noGrp="1"/>
          </p:cNvSpPr>
          <p:nvPr>
            <p:ph type="dt" sz="half" idx="10"/>
          </p:nvPr>
        </p:nvSpPr>
        <p:spPr/>
        <p:txBody>
          <a:bodyPr/>
          <a:lstStyle>
            <a:lvl1pPr>
              <a:defRPr/>
            </a:lvl1pPr>
          </a:lstStyle>
          <a:p>
            <a:pPr>
              <a:defRPr/>
            </a:pPr>
            <a:fld id="{36881857-FD14-454F-B41E-6DFD6188EB12}" type="datetime1">
              <a:rPr lang="en-US"/>
              <a:pPr>
                <a:defRPr/>
              </a:pPr>
              <a:t>7/19/2021</a:t>
            </a:fld>
            <a:endParaRPr lang="en-US"/>
          </a:p>
        </p:txBody>
      </p:sp>
      <p:sp>
        <p:nvSpPr>
          <p:cNvPr id="8" name="Footer Placeholder 4">
            <a:extLst>
              <a:ext uri="{FF2B5EF4-FFF2-40B4-BE49-F238E27FC236}">
                <a16:creationId xmlns:a16="http://schemas.microsoft.com/office/drawing/2014/main" id="{138E0A95-744D-4B66-B4CF-36EB4BE14C7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BF4C481-92F4-4A1F-BA3A-C8BFACF6A6EA}"/>
              </a:ext>
            </a:extLst>
          </p:cNvPr>
          <p:cNvSpPr>
            <a:spLocks noGrp="1"/>
          </p:cNvSpPr>
          <p:nvPr>
            <p:ph type="sldNum" sz="quarter" idx="12"/>
          </p:nvPr>
        </p:nvSpPr>
        <p:spPr/>
        <p:txBody>
          <a:bodyPr/>
          <a:lstStyle>
            <a:lvl1pPr>
              <a:defRPr/>
            </a:lvl1pPr>
          </a:lstStyle>
          <a:p>
            <a:pPr>
              <a:defRPr/>
            </a:pPr>
            <a:fld id="{D588D990-3B37-4BA8-A0B4-A11F4CE89A63}" type="slidenum">
              <a:rPr lang="en-US"/>
              <a:pPr>
                <a:defRPr/>
              </a:pPr>
              <a:t>‹#›</a:t>
            </a:fld>
            <a:endParaRPr lang="en-US"/>
          </a:p>
        </p:txBody>
      </p:sp>
    </p:spTree>
    <p:extLst>
      <p:ext uri="{BB962C8B-B14F-4D97-AF65-F5344CB8AC3E}">
        <p14:creationId xmlns:p14="http://schemas.microsoft.com/office/powerpoint/2010/main" val="2483022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774FF627-8A75-4A94-8ACA-A8B15F02ED94}"/>
              </a:ext>
            </a:extLst>
          </p:cNvPr>
          <p:cNvSpPr>
            <a:spLocks noGrp="1"/>
          </p:cNvSpPr>
          <p:nvPr>
            <p:ph type="dt" sz="half" idx="10"/>
          </p:nvPr>
        </p:nvSpPr>
        <p:spPr/>
        <p:txBody>
          <a:bodyPr/>
          <a:lstStyle>
            <a:lvl1pPr>
              <a:defRPr/>
            </a:lvl1pPr>
          </a:lstStyle>
          <a:p>
            <a:pPr>
              <a:defRPr/>
            </a:pPr>
            <a:fld id="{D93EA807-D3C9-4F11-9C10-B385904EDB21}" type="datetime1">
              <a:rPr lang="en-US"/>
              <a:pPr>
                <a:defRPr/>
              </a:pPr>
              <a:t>7/19/2021</a:t>
            </a:fld>
            <a:endParaRPr lang="en-US"/>
          </a:p>
        </p:txBody>
      </p:sp>
      <p:sp>
        <p:nvSpPr>
          <p:cNvPr id="4" name="Footer Placeholder 4">
            <a:extLst>
              <a:ext uri="{FF2B5EF4-FFF2-40B4-BE49-F238E27FC236}">
                <a16:creationId xmlns:a16="http://schemas.microsoft.com/office/drawing/2014/main" id="{6C457502-EFA7-4091-AD13-E739448EA0B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450D964-E9DB-4F6A-AB8C-561CF3A36349}"/>
              </a:ext>
            </a:extLst>
          </p:cNvPr>
          <p:cNvSpPr>
            <a:spLocks noGrp="1"/>
          </p:cNvSpPr>
          <p:nvPr>
            <p:ph type="sldNum" sz="quarter" idx="12"/>
          </p:nvPr>
        </p:nvSpPr>
        <p:spPr/>
        <p:txBody>
          <a:bodyPr/>
          <a:lstStyle>
            <a:lvl1pPr>
              <a:defRPr/>
            </a:lvl1pPr>
          </a:lstStyle>
          <a:p>
            <a:pPr>
              <a:defRPr/>
            </a:pPr>
            <a:fld id="{328C0B66-C5C7-49C0-B2F0-74636831C7C1}" type="slidenum">
              <a:rPr lang="en-US"/>
              <a:pPr>
                <a:defRPr/>
              </a:pPr>
              <a:t>‹#›</a:t>
            </a:fld>
            <a:endParaRPr lang="en-US"/>
          </a:p>
        </p:txBody>
      </p:sp>
    </p:spTree>
    <p:extLst>
      <p:ext uri="{BB962C8B-B14F-4D97-AF65-F5344CB8AC3E}">
        <p14:creationId xmlns:p14="http://schemas.microsoft.com/office/powerpoint/2010/main" val="1496469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F82887-4DB6-4BE7-9DFA-9AA6922DB549}"/>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a:extLst>
              <a:ext uri="{FF2B5EF4-FFF2-40B4-BE49-F238E27FC236}">
                <a16:creationId xmlns:a16="http://schemas.microsoft.com/office/drawing/2014/main" id="{073DAFDC-4BB9-4182-AD72-F97310B2737C}"/>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7586C952-EBED-4687-959A-8BF3FD1CF499}"/>
              </a:ext>
            </a:extLst>
          </p:cNvPr>
          <p:cNvSpPr>
            <a:spLocks noGrp="1"/>
          </p:cNvSpPr>
          <p:nvPr>
            <p:ph type="dt" sz="half" idx="10"/>
          </p:nvPr>
        </p:nvSpPr>
        <p:spPr/>
        <p:txBody>
          <a:bodyPr/>
          <a:lstStyle>
            <a:lvl1pPr>
              <a:defRPr/>
            </a:lvl1pPr>
          </a:lstStyle>
          <a:p>
            <a:pPr>
              <a:defRPr/>
            </a:pPr>
            <a:fld id="{2837F03D-BEED-4A18-A3D6-33A85F3BB900}" type="datetime1">
              <a:rPr lang="en-US"/>
              <a:pPr>
                <a:defRPr/>
              </a:pPr>
              <a:t>7/19/2021</a:t>
            </a:fld>
            <a:endParaRPr lang="en-US"/>
          </a:p>
        </p:txBody>
      </p:sp>
      <p:sp>
        <p:nvSpPr>
          <p:cNvPr id="5" name="Footer Placeholder 7">
            <a:extLst>
              <a:ext uri="{FF2B5EF4-FFF2-40B4-BE49-F238E27FC236}">
                <a16:creationId xmlns:a16="http://schemas.microsoft.com/office/drawing/2014/main" id="{A5C713E3-ED95-4ED3-9963-5D92D63CFF3A}"/>
              </a:ext>
            </a:extLst>
          </p:cNvPr>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8">
            <a:extLst>
              <a:ext uri="{FF2B5EF4-FFF2-40B4-BE49-F238E27FC236}">
                <a16:creationId xmlns:a16="http://schemas.microsoft.com/office/drawing/2014/main" id="{8931A364-DC35-4D9D-9123-6FFA97D65A1D}"/>
              </a:ext>
            </a:extLst>
          </p:cNvPr>
          <p:cNvSpPr>
            <a:spLocks noGrp="1"/>
          </p:cNvSpPr>
          <p:nvPr>
            <p:ph type="sldNum" sz="quarter" idx="12"/>
          </p:nvPr>
        </p:nvSpPr>
        <p:spPr/>
        <p:txBody>
          <a:bodyPr/>
          <a:lstStyle>
            <a:lvl1pPr>
              <a:defRPr/>
            </a:lvl1pPr>
          </a:lstStyle>
          <a:p>
            <a:pPr>
              <a:defRPr/>
            </a:pPr>
            <a:fld id="{5B702937-5874-421A-96F1-897ECC88CC62}" type="slidenum">
              <a:rPr lang="en-US"/>
              <a:pPr>
                <a:defRPr/>
              </a:pPr>
              <a:t>‹#›</a:t>
            </a:fld>
            <a:endParaRPr lang="en-US"/>
          </a:p>
        </p:txBody>
      </p:sp>
    </p:spTree>
    <p:extLst>
      <p:ext uri="{BB962C8B-B14F-4D97-AF65-F5344CB8AC3E}">
        <p14:creationId xmlns:p14="http://schemas.microsoft.com/office/powerpoint/2010/main" val="209765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70C2E4-A1E0-49D8-9D6A-0BA6B0F868B3}"/>
              </a:ext>
            </a:extLst>
          </p:cNvPr>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48F90922-264F-4646-A7B7-37CD47F206EA}"/>
              </a:ext>
            </a:extLst>
          </p:cNvPr>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a:extLst>
              <a:ext uri="{FF2B5EF4-FFF2-40B4-BE49-F238E27FC236}">
                <a16:creationId xmlns:a16="http://schemas.microsoft.com/office/drawing/2014/main" id="{23549EF2-2EAF-4DD3-8CA2-26D2FB3AA347}"/>
              </a:ext>
            </a:extLst>
          </p:cNvPr>
          <p:cNvSpPr>
            <a:spLocks noGrp="1"/>
          </p:cNvSpPr>
          <p:nvPr>
            <p:ph type="dt" sz="half" idx="10"/>
          </p:nvPr>
        </p:nvSpPr>
        <p:spPr>
          <a:xfrm>
            <a:off x="465138" y="6459538"/>
            <a:ext cx="2619375" cy="365125"/>
          </a:xfrm>
        </p:spPr>
        <p:txBody>
          <a:bodyPr/>
          <a:lstStyle>
            <a:lvl1pPr algn="l">
              <a:defRPr/>
            </a:lvl1pPr>
          </a:lstStyle>
          <a:p>
            <a:pPr>
              <a:defRPr/>
            </a:pPr>
            <a:fld id="{2480BE23-7AE2-438B-B822-B8BAAB4377AE}" type="datetime1">
              <a:rPr lang="en-US"/>
              <a:pPr>
                <a:defRPr/>
              </a:pPr>
              <a:t>7/19/2021</a:t>
            </a:fld>
            <a:endParaRPr lang="en-US"/>
          </a:p>
        </p:txBody>
      </p:sp>
      <p:sp>
        <p:nvSpPr>
          <p:cNvPr id="8" name="Footer Placeholder 5">
            <a:extLst>
              <a:ext uri="{FF2B5EF4-FFF2-40B4-BE49-F238E27FC236}">
                <a16:creationId xmlns:a16="http://schemas.microsoft.com/office/drawing/2014/main" id="{F10AD2BC-39E3-4F5A-9906-254CC8DAF208}"/>
              </a:ext>
            </a:extLst>
          </p:cNvPr>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a:p>
        </p:txBody>
      </p:sp>
      <p:sp>
        <p:nvSpPr>
          <p:cNvPr id="9" name="Slide Number Placeholder 6">
            <a:extLst>
              <a:ext uri="{FF2B5EF4-FFF2-40B4-BE49-F238E27FC236}">
                <a16:creationId xmlns:a16="http://schemas.microsoft.com/office/drawing/2014/main" id="{06CABF15-76EE-4C67-ABFA-53D753292A52}"/>
              </a:ext>
            </a:extLst>
          </p:cNvPr>
          <p:cNvSpPr>
            <a:spLocks noGrp="1"/>
          </p:cNvSpPr>
          <p:nvPr>
            <p:ph type="sldNum" sz="quarter" idx="12"/>
          </p:nvPr>
        </p:nvSpPr>
        <p:spPr/>
        <p:txBody>
          <a:bodyPr/>
          <a:lstStyle>
            <a:lvl1pPr>
              <a:defRPr>
                <a:solidFill>
                  <a:schemeClr val="tx2"/>
                </a:solidFill>
              </a:defRPr>
            </a:lvl1pPr>
          </a:lstStyle>
          <a:p>
            <a:pPr>
              <a:defRPr/>
            </a:pPr>
            <a:fld id="{AF38DF34-3E9E-435B-89CE-CAF8785475DD}" type="slidenum">
              <a:rPr lang="en-US"/>
              <a:pPr>
                <a:defRPr/>
              </a:pPr>
              <a:t>‹#›</a:t>
            </a:fld>
            <a:endParaRPr lang="en-US"/>
          </a:p>
        </p:txBody>
      </p:sp>
    </p:spTree>
    <p:extLst>
      <p:ext uri="{BB962C8B-B14F-4D97-AF65-F5344CB8AC3E}">
        <p14:creationId xmlns:p14="http://schemas.microsoft.com/office/powerpoint/2010/main" val="48270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B5371BB-5144-43F9-B16E-19C0675B1DDB}"/>
              </a:ext>
            </a:extLst>
          </p:cNvPr>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73EF0189-1443-4D67-9C4D-81C2C511BC69}"/>
              </a:ext>
            </a:extLst>
          </p:cNvPr>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a:extLst>
              <a:ext uri="{FF2B5EF4-FFF2-40B4-BE49-F238E27FC236}">
                <a16:creationId xmlns:a16="http://schemas.microsoft.com/office/drawing/2014/main" id="{DB2B2D77-1D28-4897-9D17-62AFCB0E8076}"/>
              </a:ext>
            </a:extLst>
          </p:cNvPr>
          <p:cNvSpPr>
            <a:spLocks noGrp="1"/>
          </p:cNvSpPr>
          <p:nvPr>
            <p:ph type="dt" sz="half" idx="10"/>
          </p:nvPr>
        </p:nvSpPr>
        <p:spPr/>
        <p:txBody>
          <a:bodyPr/>
          <a:lstStyle>
            <a:lvl1pPr>
              <a:defRPr/>
            </a:lvl1pPr>
          </a:lstStyle>
          <a:p>
            <a:pPr>
              <a:defRPr/>
            </a:pPr>
            <a:fld id="{5C2C5F1E-4C53-4996-B36F-14104C4CFBF6}" type="datetime1">
              <a:rPr lang="en-US"/>
              <a:pPr>
                <a:defRPr/>
              </a:pPr>
              <a:t>7/19/2021</a:t>
            </a:fld>
            <a:endParaRPr lang="en-US"/>
          </a:p>
        </p:txBody>
      </p:sp>
      <p:sp>
        <p:nvSpPr>
          <p:cNvPr id="8" name="Footer Placeholder 5">
            <a:extLst>
              <a:ext uri="{FF2B5EF4-FFF2-40B4-BE49-F238E27FC236}">
                <a16:creationId xmlns:a16="http://schemas.microsoft.com/office/drawing/2014/main" id="{2BE5431E-892D-4A2C-9016-B44BC2D02E9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2171355D-8629-4EF5-BA4C-926A2A847543}"/>
              </a:ext>
            </a:extLst>
          </p:cNvPr>
          <p:cNvSpPr>
            <a:spLocks noGrp="1"/>
          </p:cNvSpPr>
          <p:nvPr>
            <p:ph type="sldNum" sz="quarter" idx="12"/>
          </p:nvPr>
        </p:nvSpPr>
        <p:spPr/>
        <p:txBody>
          <a:bodyPr/>
          <a:lstStyle>
            <a:lvl1pPr>
              <a:defRPr/>
            </a:lvl1pPr>
          </a:lstStyle>
          <a:p>
            <a:pPr>
              <a:defRPr/>
            </a:pPr>
            <a:fld id="{D29A758F-8228-4E24-84F7-499500D73F10}" type="slidenum">
              <a:rPr lang="en-US"/>
              <a:pPr>
                <a:defRPr/>
              </a:pPr>
              <a:t>‹#›</a:t>
            </a:fld>
            <a:endParaRPr lang="en-US"/>
          </a:p>
        </p:txBody>
      </p:sp>
    </p:spTree>
    <p:extLst>
      <p:ext uri="{BB962C8B-B14F-4D97-AF65-F5344CB8AC3E}">
        <p14:creationId xmlns:p14="http://schemas.microsoft.com/office/powerpoint/2010/main" val="324127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DB26F12-2CB7-4CA4-865F-8985301CA36F}"/>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96290108-0078-44C4-9CAF-8987C3EEA328}"/>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C5C05691-1DB1-46D5-83BA-03C2BE69DC0F}"/>
              </a:ext>
            </a:extLst>
          </p:cNvPr>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9" name="Text Placeholder 2">
            <a:extLst>
              <a:ext uri="{FF2B5EF4-FFF2-40B4-BE49-F238E27FC236}">
                <a16:creationId xmlns:a16="http://schemas.microsoft.com/office/drawing/2014/main" id="{9DBABB79-293F-4E6D-8D9D-333D8CD1159B}"/>
              </a:ext>
            </a:extLst>
          </p:cNvPr>
          <p:cNvSpPr>
            <a:spLocks noGrp="1"/>
          </p:cNvSpPr>
          <p:nvPr>
            <p:ph type="body" idx="1"/>
          </p:nvPr>
        </p:nvSpPr>
        <p:spPr bwMode="auto">
          <a:xfrm>
            <a:off x="1096963" y="1846263"/>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85EC1DA-E5E8-40AF-B31C-0C6A45A90462}"/>
              </a:ext>
            </a:extLst>
          </p:cNvPr>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5C7BE4B7-4E00-4181-958D-50F1ED111326}" type="datetime1">
              <a:rPr lang="en-US"/>
              <a:pPr>
                <a:defRPr/>
              </a:pPr>
              <a:t>7/19/2021</a:t>
            </a:fld>
            <a:endParaRPr lang="en-US"/>
          </a:p>
        </p:txBody>
      </p:sp>
      <p:sp>
        <p:nvSpPr>
          <p:cNvPr id="5" name="Footer Placeholder 4">
            <a:extLst>
              <a:ext uri="{FF2B5EF4-FFF2-40B4-BE49-F238E27FC236}">
                <a16:creationId xmlns:a16="http://schemas.microsoft.com/office/drawing/2014/main" id="{9D2A6E54-D0B4-4C32-B01C-72E891A0D2ED}"/>
              </a:ext>
            </a:extLst>
          </p:cNvPr>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1F52BE7F-4AD9-4977-BFB9-638298B58DAF}"/>
              </a:ext>
            </a:extLst>
          </p:cNvPr>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rgbClr val="FFFFFF"/>
                </a:solidFill>
                <a:latin typeface="+mn-lt"/>
              </a:defRPr>
            </a:lvl1pPr>
          </a:lstStyle>
          <a:p>
            <a:pPr>
              <a:defRPr/>
            </a:pPr>
            <a:fld id="{8B384B08-C0F7-4333-966D-916BE28B2767}" type="slidenum">
              <a:rPr lang="en-US"/>
              <a:pPr>
                <a:defRPr/>
              </a:pPr>
              <a:t>‹#›</a:t>
            </a:fld>
            <a:endParaRPr lang="en-US"/>
          </a:p>
        </p:txBody>
      </p:sp>
      <p:cxnSp>
        <p:nvCxnSpPr>
          <p:cNvPr id="10" name="Straight Connector 9">
            <a:extLst>
              <a:ext uri="{FF2B5EF4-FFF2-40B4-BE49-F238E27FC236}">
                <a16:creationId xmlns:a16="http://schemas.microsoft.com/office/drawing/2014/main" id="{E6E9676E-A0C0-405C-86AB-0CD44F20C95D}"/>
              </a:ext>
            </a:extLst>
          </p:cNvPr>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8" r:id="rId1"/>
    <p:sldLayoutId id="2147483803" r:id="rId2"/>
    <p:sldLayoutId id="2147483809" r:id="rId3"/>
    <p:sldLayoutId id="2147483804" r:id="rId4"/>
    <p:sldLayoutId id="2147483805" r:id="rId5"/>
    <p:sldLayoutId id="2147483806" r:id="rId6"/>
    <p:sldLayoutId id="2147483810" r:id="rId7"/>
    <p:sldLayoutId id="2147483811" r:id="rId8"/>
    <p:sldLayoutId id="2147483812" r:id="rId9"/>
    <p:sldLayoutId id="2147483807" r:id="rId10"/>
    <p:sldLayoutId id="2147483813" r:id="rId11"/>
  </p:sldLayoutIdLst>
  <p:hf hdr="0" ftr="0" dt="0"/>
  <p:txStyles>
    <p:titleStyle>
      <a:lvl1pPr algn="l" rtl="0" eaLnBrk="1" fontAlgn="base" hangingPunct="1">
        <a:lnSpc>
          <a:spcPct val="85000"/>
        </a:lnSpc>
        <a:spcBef>
          <a:spcPct val="0"/>
        </a:spcBef>
        <a:spcAft>
          <a:spcPct val="0"/>
        </a:spcAft>
        <a:defRPr sz="4800" kern="1200" spc="-50">
          <a:solidFill>
            <a:srgbClr val="404040"/>
          </a:solidFill>
          <a:latin typeface="+mj-lt"/>
          <a:ea typeface="+mj-ea"/>
          <a:cs typeface="+mj-cs"/>
        </a:defRPr>
      </a:lvl1pPr>
      <a:lvl2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2pPr>
      <a:lvl3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3pPr>
      <a:lvl4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4pPr>
      <a:lvl5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5pPr>
      <a:lvl6pPr marL="4572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6pPr>
      <a:lvl7pPr marL="9144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7pPr>
      <a:lvl8pPr marL="13716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8pPr>
      <a:lvl9pPr marL="18288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1" fontAlgn="base"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provider-support@jwbpinellas.org" TargetMode="External"/><Relationship Id="rId2" Type="http://schemas.openxmlformats.org/officeDocument/2006/relationships/hyperlink" Target="mailto:kboggess@jwbpinellas.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6EA7F3-3FAB-48F7-81A5-9530B77AADC5}"/>
              </a:ext>
            </a:extLst>
          </p:cNvPr>
          <p:cNvSpPr>
            <a:spLocks noGrp="1"/>
          </p:cNvSpPr>
          <p:nvPr>
            <p:ph type="subTitle" idx="1"/>
          </p:nvPr>
        </p:nvSpPr>
        <p:spPr>
          <a:xfrm>
            <a:off x="1100138" y="4456113"/>
            <a:ext cx="10058400" cy="1770062"/>
          </a:xfrm>
        </p:spPr>
        <p:txBody>
          <a:bodyPr rtlCol="0"/>
          <a:lstStyle/>
          <a:p>
            <a:pPr algn="ctr" eaLnBrk="1" fontAlgn="auto" hangingPunct="1">
              <a:defRPr/>
            </a:pPr>
            <a:r>
              <a:rPr lang="en-US" sz="4400" b="1" dirty="0" err="1">
                <a:solidFill>
                  <a:schemeClr val="tx1"/>
                </a:solidFill>
                <a:latin typeface="Century Gothic" panose="020B0502020202020204" pitchFamily="34" charset="0"/>
              </a:rPr>
              <a:t>Jwb</a:t>
            </a:r>
            <a:r>
              <a:rPr lang="en-US" sz="4400" b="1" dirty="0">
                <a:solidFill>
                  <a:schemeClr val="tx1"/>
                </a:solidFill>
                <a:latin typeface="Century Gothic" panose="020B0502020202020204" pitchFamily="34" charset="0"/>
              </a:rPr>
              <a:t> provider town hall</a:t>
            </a:r>
          </a:p>
          <a:p>
            <a:pPr algn="ctr" eaLnBrk="1" fontAlgn="auto" hangingPunct="1">
              <a:defRPr/>
            </a:pPr>
            <a:r>
              <a:rPr lang="en-US" sz="2000" b="1" dirty="0">
                <a:solidFill>
                  <a:schemeClr val="tx1"/>
                </a:solidFill>
                <a:latin typeface="Century Gothic" panose="020B0502020202020204" pitchFamily="34" charset="0"/>
              </a:rPr>
              <a:t>July 14, 2021</a:t>
            </a:r>
          </a:p>
        </p:txBody>
      </p:sp>
      <p:pic>
        <p:nvPicPr>
          <p:cNvPr id="9219" name="Picture 4">
            <a:extLst>
              <a:ext uri="{FF2B5EF4-FFF2-40B4-BE49-F238E27FC236}">
                <a16:creationId xmlns:a16="http://schemas.microsoft.com/office/drawing/2014/main" id="{4A21C975-E6D1-4B98-8C35-85FB366FE37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90625" y="900113"/>
            <a:ext cx="9871075" cy="257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66025188-E819-40D2-B31A-FC40FC6AD41F}"/>
              </a:ext>
            </a:extLst>
          </p:cNvPr>
          <p:cNvSpPr>
            <a:spLocks noGrp="1"/>
          </p:cNvSpPr>
          <p:nvPr>
            <p:ph type="sldNum" sz="quarter" idx="12"/>
          </p:nvPr>
        </p:nvSpPr>
        <p:spPr/>
        <p:txBody>
          <a:bodyPr/>
          <a:lstStyle/>
          <a:p>
            <a:pPr>
              <a:defRPr/>
            </a:pPr>
            <a:fld id="{2F0D889E-FADE-4442-AE2C-6A88A5A5B2D1}" type="slidenum">
              <a:rPr lang="en-US" smtClean="0"/>
              <a:pPr>
                <a:defRPr/>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A88FD8-D622-4754-8C03-9C1BD3566FFB}"/>
              </a:ext>
            </a:extLst>
          </p:cNvPr>
          <p:cNvSpPr>
            <a:spLocks noGrp="1"/>
          </p:cNvSpPr>
          <p:nvPr>
            <p:ph type="sldNum" sz="quarter" idx="12"/>
          </p:nvPr>
        </p:nvSpPr>
        <p:spPr/>
        <p:txBody>
          <a:bodyPr/>
          <a:lstStyle/>
          <a:p>
            <a:pPr>
              <a:defRPr/>
            </a:pPr>
            <a:fld id="{5B702937-5874-421A-96F1-897ECC88CC62}" type="slidenum">
              <a:rPr lang="en-US" smtClean="0"/>
              <a:pPr>
                <a:defRPr/>
              </a:pPr>
              <a:t>2</a:t>
            </a:fld>
            <a:endParaRPr lang="en-US"/>
          </a:p>
        </p:txBody>
      </p:sp>
      <p:sp>
        <p:nvSpPr>
          <p:cNvPr id="3" name="Rectangle 2">
            <a:extLst>
              <a:ext uri="{FF2B5EF4-FFF2-40B4-BE49-F238E27FC236}">
                <a16:creationId xmlns:a16="http://schemas.microsoft.com/office/drawing/2014/main" id="{70B3AB49-03AC-4785-B84E-6113DAB70DDA}"/>
              </a:ext>
            </a:extLst>
          </p:cNvPr>
          <p:cNvSpPr/>
          <p:nvPr/>
        </p:nvSpPr>
        <p:spPr>
          <a:xfrm>
            <a:off x="887185" y="1219200"/>
            <a:ext cx="10926124" cy="4093428"/>
          </a:xfrm>
          <a:prstGeom prst="rect">
            <a:avLst/>
          </a:prstGeom>
        </p:spPr>
        <p:txBody>
          <a:bodyPr wrap="square">
            <a:spAutoFit/>
          </a:bodyPr>
          <a:lstStyle/>
          <a:p>
            <a:pPr marL="0" marR="0">
              <a:spcBef>
                <a:spcPts val="0"/>
              </a:spcBef>
              <a:spcAft>
                <a:spcPts val="0"/>
              </a:spcAft>
            </a:pPr>
            <a:r>
              <a:rPr lang="en-US" sz="2000" dirty="0">
                <a:latin typeface="Century Gothic" panose="020B0502020202020204" pitchFamily="34" charset="0"/>
                <a:ea typeface="Calibri" panose="020F0502020204030204" pitchFamily="34" charset="0"/>
              </a:rPr>
              <a:t> </a:t>
            </a:r>
          </a:p>
          <a:p>
            <a:pPr marL="342900" marR="0" lvl="0" indent="-342900">
              <a:spcBef>
                <a:spcPts val="0"/>
              </a:spcBef>
              <a:spcAft>
                <a:spcPts val="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Social Solutions founded in July of 2000 by case managers seeking a better way to accurately track progress and success when working with at-risk populations</a:t>
            </a: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In 2019, Social Solutions launched Apricot 360 platform to improve the way local programs track and deliver services, monitor programs and system level outcomes, and evaluate program efficacy</a:t>
            </a: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Apricot 360 is not a replica of GEMS so the look will be different and data entry will be different</a:t>
            </a: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Changing to Apricot 360  will cause slight modifications to those programs/agencies using our data upload process</a:t>
            </a:r>
            <a:endParaRPr lang="en-US" sz="2000" dirty="0">
              <a:latin typeface="Century Gothic" panose="020B0502020202020204" pitchFamily="34" charset="0"/>
              <a:ea typeface="Calibri" panose="020F0502020204030204" pitchFamily="34" charset="0"/>
            </a:endParaRPr>
          </a:p>
        </p:txBody>
      </p:sp>
      <p:sp>
        <p:nvSpPr>
          <p:cNvPr id="4" name="Rectangle 3">
            <a:extLst>
              <a:ext uri="{FF2B5EF4-FFF2-40B4-BE49-F238E27FC236}">
                <a16:creationId xmlns:a16="http://schemas.microsoft.com/office/drawing/2014/main" id="{A72E7FD1-BD58-4D31-B1B0-F6BCE2E6F5D4}"/>
              </a:ext>
            </a:extLst>
          </p:cNvPr>
          <p:cNvSpPr/>
          <p:nvPr/>
        </p:nvSpPr>
        <p:spPr>
          <a:xfrm>
            <a:off x="295188" y="572869"/>
            <a:ext cx="7428637" cy="646331"/>
          </a:xfrm>
          <a:prstGeom prst="rect">
            <a:avLst/>
          </a:prstGeom>
        </p:spPr>
        <p:txBody>
          <a:bodyPr wrap="none">
            <a:spAutoFit/>
          </a:bodyPr>
          <a:lstStyle/>
          <a:p>
            <a:pPr marL="0" marR="0">
              <a:spcBef>
                <a:spcPts val="0"/>
              </a:spcBef>
              <a:spcAft>
                <a:spcPts val="0"/>
              </a:spcAft>
            </a:pPr>
            <a:r>
              <a:rPr lang="en-US" sz="3600" b="1" dirty="0">
                <a:latin typeface="Century Gothic" panose="020B0502020202020204" pitchFamily="34" charset="0"/>
                <a:ea typeface="Calibri" panose="020F0502020204030204" pitchFamily="34" charset="0"/>
              </a:rPr>
              <a:t>Social Solutions and Apricot 360</a:t>
            </a:r>
            <a:r>
              <a:rPr lang="en-US" sz="3600" dirty="0">
                <a:latin typeface="Century Gothic" panose="020B0502020202020204" pitchFamily="34" charset="0"/>
                <a:ea typeface="Calibri" panose="020F0502020204030204" pitchFamily="34" charset="0"/>
              </a:rPr>
              <a:t> </a:t>
            </a:r>
          </a:p>
        </p:txBody>
      </p:sp>
    </p:spTree>
    <p:extLst>
      <p:ext uri="{BB962C8B-B14F-4D97-AF65-F5344CB8AC3E}">
        <p14:creationId xmlns:p14="http://schemas.microsoft.com/office/powerpoint/2010/main" val="3152205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56DA581-C3EC-46E4-A6AB-B28645BC5F48}"/>
              </a:ext>
            </a:extLst>
          </p:cNvPr>
          <p:cNvSpPr>
            <a:spLocks noGrp="1"/>
          </p:cNvSpPr>
          <p:nvPr>
            <p:ph type="sldNum" sz="quarter" idx="12"/>
          </p:nvPr>
        </p:nvSpPr>
        <p:spPr/>
        <p:txBody>
          <a:bodyPr/>
          <a:lstStyle/>
          <a:p>
            <a:pPr>
              <a:defRPr/>
            </a:pPr>
            <a:fld id="{5B702937-5874-421A-96F1-897ECC88CC62}" type="slidenum">
              <a:rPr lang="en-US" smtClean="0"/>
              <a:pPr>
                <a:defRPr/>
              </a:pPr>
              <a:t>3</a:t>
            </a:fld>
            <a:endParaRPr lang="en-US"/>
          </a:p>
        </p:txBody>
      </p:sp>
      <p:sp>
        <p:nvSpPr>
          <p:cNvPr id="3" name="Rectangle 2">
            <a:extLst>
              <a:ext uri="{FF2B5EF4-FFF2-40B4-BE49-F238E27FC236}">
                <a16:creationId xmlns:a16="http://schemas.microsoft.com/office/drawing/2014/main" id="{9A5A499F-EACC-418C-BB72-CBA27E2CD0C7}"/>
              </a:ext>
            </a:extLst>
          </p:cNvPr>
          <p:cNvSpPr/>
          <p:nvPr/>
        </p:nvSpPr>
        <p:spPr>
          <a:xfrm>
            <a:off x="892628" y="1536174"/>
            <a:ext cx="10819081" cy="3785652"/>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sz="2000" b="1" dirty="0">
                <a:latin typeface="Century Gothic" panose="020B0502020202020204" pitchFamily="34" charset="0"/>
                <a:ea typeface="Times New Roman" panose="02020603050405020304" pitchFamily="18" charset="0"/>
              </a:rPr>
              <a:t>May/July 2021</a:t>
            </a:r>
            <a:r>
              <a:rPr lang="en-US" sz="2000" dirty="0">
                <a:latin typeface="Century Gothic" panose="020B0502020202020204" pitchFamily="34" charset="0"/>
                <a:ea typeface="Times New Roman" panose="02020603050405020304" pitchFamily="18" charset="0"/>
              </a:rPr>
              <a:t> - JWB staff are working with Social Solutions on the development of Apricot 360 </a:t>
            </a: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b="1" dirty="0">
                <a:latin typeface="Century Gothic" panose="020B0502020202020204" pitchFamily="34" charset="0"/>
                <a:ea typeface="Times New Roman" panose="02020603050405020304" pitchFamily="18" charset="0"/>
              </a:rPr>
              <a:t>July 2021</a:t>
            </a:r>
            <a:r>
              <a:rPr lang="en-US" sz="2000" dirty="0">
                <a:latin typeface="Century Gothic" panose="020B0502020202020204" pitchFamily="34" charset="0"/>
                <a:ea typeface="Times New Roman" panose="02020603050405020304" pitchFamily="18" charset="0"/>
              </a:rPr>
              <a:t> – Testing will be done by JWB staff and small provider staff group – </a:t>
            </a:r>
            <a:r>
              <a:rPr lang="en-US" sz="2000" i="1" dirty="0">
                <a:latin typeface="Century Gothic" panose="020B0502020202020204" pitchFamily="34" charset="0"/>
                <a:ea typeface="Times New Roman" panose="02020603050405020304" pitchFamily="18" charset="0"/>
              </a:rPr>
              <a:t>please send a volunteer you want to be considered from your agency to Karen Boggess, </a:t>
            </a:r>
            <a:r>
              <a:rPr lang="en-US" sz="2000" u="sng" dirty="0">
                <a:solidFill>
                  <a:srgbClr val="0563C1"/>
                </a:solidFill>
                <a:latin typeface="Century Gothic" panose="020B0502020202020204" pitchFamily="34" charset="0"/>
                <a:ea typeface="Times New Roman" panose="02020603050405020304" pitchFamily="18" charset="0"/>
                <a:hlinkClick r:id="rId2"/>
              </a:rPr>
              <a:t>kboggess@jwbpinellas.org</a:t>
            </a:r>
            <a:endParaRPr lang="en-US" sz="2000" u="sng" dirty="0">
              <a:solidFill>
                <a:srgbClr val="0563C1"/>
              </a:solidFill>
              <a:latin typeface="Century Gothic" panose="020B0502020202020204" pitchFamily="34" charset="0"/>
              <a:ea typeface="Times New Roman" panose="02020603050405020304" pitchFamily="18" charset="0"/>
            </a:endParaRP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b="1" dirty="0">
                <a:latin typeface="Century Gothic" panose="020B0502020202020204" pitchFamily="34" charset="0"/>
                <a:ea typeface="Times New Roman" panose="02020603050405020304" pitchFamily="18" charset="0"/>
              </a:rPr>
              <a:t>August/September 2021 – </a:t>
            </a:r>
            <a:r>
              <a:rPr lang="en-US" sz="2000" dirty="0">
                <a:latin typeface="Century Gothic" panose="020B0502020202020204" pitchFamily="34" charset="0"/>
                <a:ea typeface="Times New Roman" panose="02020603050405020304" pitchFamily="18" charset="0"/>
              </a:rPr>
              <a:t>JWB staff and provider staff will be trained. Training dates and registration process will be sent out via the </a:t>
            </a:r>
            <a:r>
              <a:rPr lang="en-US" sz="2000" u="sng" dirty="0">
                <a:solidFill>
                  <a:srgbClr val="0563C1"/>
                </a:solidFill>
                <a:latin typeface="Century Gothic" panose="020B0502020202020204" pitchFamily="34" charset="0"/>
                <a:ea typeface="Times New Roman" panose="02020603050405020304" pitchFamily="18" charset="0"/>
                <a:hlinkClick r:id="rId3"/>
              </a:rPr>
              <a:t>provider-support@jwbpinellas.org</a:t>
            </a:r>
            <a:r>
              <a:rPr lang="en-US" sz="2000" dirty="0">
                <a:latin typeface="Century Gothic" panose="020B0502020202020204" pitchFamily="34" charset="0"/>
                <a:ea typeface="Times New Roman" panose="02020603050405020304" pitchFamily="18" charset="0"/>
              </a:rPr>
              <a:t> Also, you can find on JWB website info under:</a:t>
            </a:r>
          </a:p>
          <a:p>
            <a:pPr marL="684213" marR="0" lvl="0">
              <a:spcBef>
                <a:spcPts val="0"/>
              </a:spcBef>
              <a:spcAft>
                <a:spcPts val="0"/>
              </a:spcAft>
            </a:pPr>
            <a:r>
              <a:rPr lang="en-US" sz="2000" dirty="0">
                <a:latin typeface="Century Gothic" panose="020B0502020202020204" pitchFamily="34" charset="0"/>
                <a:ea typeface="Times New Roman" panose="02020603050405020304" pitchFamily="18" charset="0"/>
              </a:rPr>
              <a:t>		Provider Tab &gt; Provider Applications &gt; Participant Management where all 			Apricot 360 information will be posted here </a:t>
            </a:r>
            <a:endParaRPr lang="en-US" sz="2000" dirty="0">
              <a:latin typeface="Century Gothic" panose="020B0502020202020204" pitchFamily="34" charset="0"/>
              <a:ea typeface="Calibri" panose="020F0502020204030204" pitchFamily="34" charset="0"/>
            </a:endParaRPr>
          </a:p>
        </p:txBody>
      </p:sp>
      <p:sp>
        <p:nvSpPr>
          <p:cNvPr id="4" name="Rectangle 3">
            <a:extLst>
              <a:ext uri="{FF2B5EF4-FFF2-40B4-BE49-F238E27FC236}">
                <a16:creationId xmlns:a16="http://schemas.microsoft.com/office/drawing/2014/main" id="{EBEE7FCE-7C37-4186-ABAC-3E4992342973}"/>
              </a:ext>
            </a:extLst>
          </p:cNvPr>
          <p:cNvSpPr/>
          <p:nvPr/>
        </p:nvSpPr>
        <p:spPr>
          <a:xfrm>
            <a:off x="305504" y="552716"/>
            <a:ext cx="2012089" cy="646331"/>
          </a:xfrm>
          <a:prstGeom prst="rect">
            <a:avLst/>
          </a:prstGeom>
        </p:spPr>
        <p:txBody>
          <a:bodyPr wrap="none">
            <a:spAutoFit/>
          </a:bodyPr>
          <a:lstStyle/>
          <a:p>
            <a:pPr marL="0" marR="0">
              <a:spcBef>
                <a:spcPts val="0"/>
              </a:spcBef>
              <a:spcAft>
                <a:spcPts val="0"/>
              </a:spcAft>
            </a:pPr>
            <a:r>
              <a:rPr lang="en-US" sz="3600" b="1" dirty="0">
                <a:latin typeface="Century Gothic" panose="020B0502020202020204" pitchFamily="34" charset="0"/>
                <a:ea typeface="Calibri" panose="020F0502020204030204" pitchFamily="34" charset="0"/>
              </a:rPr>
              <a:t>Timeline</a:t>
            </a:r>
            <a:endParaRPr lang="en-US" sz="3600" dirty="0">
              <a:latin typeface="Century Gothic" panose="020B0502020202020204" pitchFamily="34" charset="0"/>
              <a:ea typeface="Calibri" panose="020F0502020204030204" pitchFamily="34" charset="0"/>
            </a:endParaRPr>
          </a:p>
        </p:txBody>
      </p:sp>
    </p:spTree>
    <p:extLst>
      <p:ext uri="{BB962C8B-B14F-4D97-AF65-F5344CB8AC3E}">
        <p14:creationId xmlns:p14="http://schemas.microsoft.com/office/powerpoint/2010/main" val="696172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105C15-C8A0-473D-B669-C199FF41CF4C}"/>
              </a:ext>
            </a:extLst>
          </p:cNvPr>
          <p:cNvSpPr>
            <a:spLocks noGrp="1"/>
          </p:cNvSpPr>
          <p:nvPr>
            <p:ph type="sldNum" sz="quarter" idx="12"/>
          </p:nvPr>
        </p:nvSpPr>
        <p:spPr/>
        <p:txBody>
          <a:bodyPr/>
          <a:lstStyle/>
          <a:p>
            <a:pPr>
              <a:defRPr/>
            </a:pPr>
            <a:fld id="{5B702937-5874-421A-96F1-897ECC88CC62}" type="slidenum">
              <a:rPr lang="en-US" smtClean="0"/>
              <a:pPr>
                <a:defRPr/>
              </a:pPr>
              <a:t>4</a:t>
            </a:fld>
            <a:endParaRPr lang="en-US"/>
          </a:p>
        </p:txBody>
      </p:sp>
      <p:sp>
        <p:nvSpPr>
          <p:cNvPr id="3" name="Rectangle 2">
            <a:extLst>
              <a:ext uri="{FF2B5EF4-FFF2-40B4-BE49-F238E27FC236}">
                <a16:creationId xmlns:a16="http://schemas.microsoft.com/office/drawing/2014/main" id="{DB861212-CBBC-4541-8352-98325B98DFB9}"/>
              </a:ext>
            </a:extLst>
          </p:cNvPr>
          <p:cNvSpPr/>
          <p:nvPr/>
        </p:nvSpPr>
        <p:spPr>
          <a:xfrm>
            <a:off x="607219" y="1449872"/>
            <a:ext cx="10977561" cy="4401205"/>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sz="2000" b="1" dirty="0">
                <a:latin typeface="Century Gothic" panose="020B0502020202020204" pitchFamily="34" charset="0"/>
                <a:ea typeface="Times New Roman" panose="02020603050405020304" pitchFamily="18" charset="0"/>
              </a:rPr>
              <a:t>October 15, 2021 </a:t>
            </a:r>
            <a:r>
              <a:rPr lang="en-US" sz="2000" dirty="0">
                <a:latin typeface="Century Gothic" panose="020B0502020202020204" pitchFamily="34" charset="0"/>
                <a:ea typeface="Times New Roman" panose="02020603050405020304" pitchFamily="18" charset="0"/>
              </a:rPr>
              <a:t>–</a:t>
            </a:r>
            <a:r>
              <a:rPr lang="en-US" sz="2000" b="1" dirty="0">
                <a:latin typeface="Century Gothic" panose="020B0502020202020204" pitchFamily="34" charset="0"/>
                <a:ea typeface="Times New Roman" panose="02020603050405020304" pitchFamily="18" charset="0"/>
              </a:rPr>
              <a:t> </a:t>
            </a:r>
            <a:r>
              <a:rPr lang="en-US" sz="2000" dirty="0">
                <a:latin typeface="Century Gothic" panose="020B0502020202020204" pitchFamily="34" charset="0"/>
                <a:ea typeface="Times New Roman" panose="02020603050405020304" pitchFamily="18" charset="0"/>
              </a:rPr>
              <a:t>FY21 data must be completed in GEMS, so please plan accordingly</a:t>
            </a: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b="1" dirty="0">
                <a:latin typeface="Century Gothic" panose="020B0502020202020204" pitchFamily="34" charset="0"/>
                <a:ea typeface="Times New Roman" panose="02020603050405020304" pitchFamily="18" charset="0"/>
              </a:rPr>
              <a:t>October 15 – 31, 2021 </a:t>
            </a:r>
            <a:r>
              <a:rPr lang="en-US" sz="2000" dirty="0">
                <a:latin typeface="Century Gothic" panose="020B0502020202020204" pitchFamily="34" charset="0"/>
                <a:ea typeface="Times New Roman" panose="02020603050405020304" pitchFamily="18" charset="0"/>
              </a:rPr>
              <a:t>–</a:t>
            </a:r>
            <a:r>
              <a:rPr lang="en-US" sz="2000" b="1" dirty="0">
                <a:latin typeface="Century Gothic" panose="020B0502020202020204" pitchFamily="34" charset="0"/>
                <a:ea typeface="Times New Roman" panose="02020603050405020304" pitchFamily="18" charset="0"/>
              </a:rPr>
              <a:t> </a:t>
            </a:r>
            <a:r>
              <a:rPr lang="en-US" sz="2000" dirty="0">
                <a:latin typeface="Century Gothic" panose="020B0502020202020204" pitchFamily="34" charset="0"/>
                <a:ea typeface="Times New Roman" panose="02020603050405020304" pitchFamily="18" charset="0"/>
              </a:rPr>
              <a:t>JWB staff will copy over from GEMS to Apricot 360 those participants remaining open as of 10/1/2021 their demographic data </a:t>
            </a:r>
            <a:r>
              <a:rPr lang="en-US" sz="2000" b="1" i="1" u="sng" dirty="0">
                <a:latin typeface="Century Gothic" panose="020B0502020202020204" pitchFamily="34" charset="0"/>
                <a:ea typeface="Times New Roman" panose="02020603050405020304" pitchFamily="18" charset="0"/>
              </a:rPr>
              <a:t>ONLY</a:t>
            </a:r>
            <a:r>
              <a:rPr lang="en-US" sz="2000" dirty="0">
                <a:latin typeface="Century Gothic" panose="020B0502020202020204" pitchFamily="34" charset="0"/>
                <a:ea typeface="Times New Roman" panose="02020603050405020304" pitchFamily="18" charset="0"/>
              </a:rPr>
              <a:t> – JWB staff will then match in the data warehouse for reporting on services and outcomes </a:t>
            </a: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b="1" dirty="0">
                <a:latin typeface="Century Gothic" panose="020B0502020202020204" pitchFamily="34" charset="0"/>
                <a:ea typeface="Times New Roman" panose="02020603050405020304" pitchFamily="18" charset="0"/>
              </a:rPr>
              <a:t>November 2021 </a:t>
            </a:r>
            <a:r>
              <a:rPr lang="en-US" sz="2000" dirty="0">
                <a:latin typeface="Century Gothic" panose="020B0502020202020204" pitchFamily="34" charset="0"/>
                <a:ea typeface="Times New Roman" panose="02020603050405020304" pitchFamily="18" charset="0"/>
              </a:rPr>
              <a:t>– The system is due to go live the beginning of November and JWB will notify providers the exact date prior </a:t>
            </a:r>
          </a:p>
          <a:p>
            <a:pPr marR="0" lvl="0">
              <a:spcBef>
                <a:spcPts val="0"/>
              </a:spcBef>
              <a:spcAft>
                <a:spcPts val="0"/>
              </a:spcAft>
            </a:pP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There will be limited reports in the system and they will not be readily available when the system goes live. JWB staff will be creating custom reports outside the system which will also not be readily available when the system goes live. JWB staff will notify providers when reports are ready and available</a:t>
            </a:r>
            <a:endParaRPr lang="en-US" sz="2000" dirty="0">
              <a:latin typeface="Century Gothic" panose="020B0502020202020204" pitchFamily="34" charset="0"/>
              <a:ea typeface="Calibri" panose="020F0502020204030204" pitchFamily="34" charset="0"/>
            </a:endParaRPr>
          </a:p>
        </p:txBody>
      </p:sp>
      <p:sp>
        <p:nvSpPr>
          <p:cNvPr id="4" name="Rectangle 3">
            <a:extLst>
              <a:ext uri="{FF2B5EF4-FFF2-40B4-BE49-F238E27FC236}">
                <a16:creationId xmlns:a16="http://schemas.microsoft.com/office/drawing/2014/main" id="{13833951-CB2B-4C26-9EE7-5CDA00F9B7ED}"/>
              </a:ext>
            </a:extLst>
          </p:cNvPr>
          <p:cNvSpPr/>
          <p:nvPr/>
        </p:nvSpPr>
        <p:spPr>
          <a:xfrm>
            <a:off x="381000" y="518245"/>
            <a:ext cx="3257623" cy="646331"/>
          </a:xfrm>
          <a:prstGeom prst="rect">
            <a:avLst/>
          </a:prstGeom>
        </p:spPr>
        <p:txBody>
          <a:bodyPr wrap="none">
            <a:spAutoFit/>
          </a:bodyPr>
          <a:lstStyle/>
          <a:p>
            <a:pPr marL="0" marR="0">
              <a:spcBef>
                <a:spcPts val="0"/>
              </a:spcBef>
              <a:spcAft>
                <a:spcPts val="0"/>
              </a:spcAft>
            </a:pPr>
            <a:r>
              <a:rPr lang="en-US" sz="3600" b="1" dirty="0">
                <a:latin typeface="Century Gothic" panose="020B0502020202020204" pitchFamily="34" charset="0"/>
                <a:ea typeface="Calibri" panose="020F0502020204030204" pitchFamily="34" charset="0"/>
              </a:rPr>
              <a:t>Timeline cont.</a:t>
            </a:r>
            <a:endParaRPr lang="en-US" sz="3600" dirty="0">
              <a:latin typeface="Century Gothic" panose="020B0502020202020204" pitchFamily="34" charset="0"/>
              <a:ea typeface="Calibri" panose="020F0502020204030204" pitchFamily="34" charset="0"/>
            </a:endParaRPr>
          </a:p>
        </p:txBody>
      </p:sp>
    </p:spTree>
    <p:extLst>
      <p:ext uri="{BB962C8B-B14F-4D97-AF65-F5344CB8AC3E}">
        <p14:creationId xmlns:p14="http://schemas.microsoft.com/office/powerpoint/2010/main" val="289453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A3CF-E684-4DEC-B028-F0DF8A610513}"/>
              </a:ext>
            </a:extLst>
          </p:cNvPr>
          <p:cNvSpPr>
            <a:spLocks noGrp="1"/>
          </p:cNvSpPr>
          <p:nvPr>
            <p:ph type="ctrTitle" idx="4294967295"/>
          </p:nvPr>
        </p:nvSpPr>
        <p:spPr>
          <a:xfrm>
            <a:off x="337241" y="-258065"/>
            <a:ext cx="9144000" cy="1035050"/>
          </a:xfrm>
        </p:spPr>
        <p:txBody>
          <a:bodyPr>
            <a:noAutofit/>
          </a:bodyPr>
          <a:lstStyle/>
          <a:p>
            <a:r>
              <a:rPr lang="en-US" sz="3600" b="1" dirty="0">
                <a:solidFill>
                  <a:schemeClr val="tx1"/>
                </a:solidFill>
                <a:latin typeface="Century Gothic" panose="020B0502020202020204" pitchFamily="34" charset="0"/>
              </a:rPr>
              <a:t>Secure File Transfer Protocol (SFTP)</a:t>
            </a:r>
          </a:p>
        </p:txBody>
      </p:sp>
      <p:cxnSp>
        <p:nvCxnSpPr>
          <p:cNvPr id="43" name="Straight Arrow Connector 42">
            <a:extLst>
              <a:ext uri="{FF2B5EF4-FFF2-40B4-BE49-F238E27FC236}">
                <a16:creationId xmlns:a16="http://schemas.microsoft.com/office/drawing/2014/main" id="{9758DC5A-538D-48CF-825F-69EF0FD6850E}"/>
              </a:ext>
            </a:extLst>
          </p:cNvPr>
          <p:cNvCxnSpPr>
            <a:cxnSpLocks/>
            <a:stCxn id="4" idx="2"/>
          </p:cNvCxnSpPr>
          <p:nvPr/>
        </p:nvCxnSpPr>
        <p:spPr>
          <a:xfrm>
            <a:off x="2142661" y="3214209"/>
            <a:ext cx="898019" cy="538070"/>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90" name="Group 89">
            <a:extLst>
              <a:ext uri="{FF2B5EF4-FFF2-40B4-BE49-F238E27FC236}">
                <a16:creationId xmlns:a16="http://schemas.microsoft.com/office/drawing/2014/main" id="{58C09D60-1C5A-4F45-B29A-9F0C5F72FCD3}"/>
              </a:ext>
            </a:extLst>
          </p:cNvPr>
          <p:cNvGrpSpPr/>
          <p:nvPr/>
        </p:nvGrpSpPr>
        <p:grpSpPr>
          <a:xfrm>
            <a:off x="337242" y="566220"/>
            <a:ext cx="11929036" cy="5275475"/>
            <a:chOff x="216653" y="1995913"/>
            <a:chExt cx="10831374" cy="4862087"/>
          </a:xfrm>
        </p:grpSpPr>
        <p:grpSp>
          <p:nvGrpSpPr>
            <p:cNvPr id="14" name="Group 13">
              <a:extLst>
                <a:ext uri="{FF2B5EF4-FFF2-40B4-BE49-F238E27FC236}">
                  <a16:creationId xmlns:a16="http://schemas.microsoft.com/office/drawing/2014/main" id="{4EE3E592-C4B1-475A-877B-3B82D33CD07D}"/>
                </a:ext>
              </a:extLst>
            </p:cNvPr>
            <p:cNvGrpSpPr/>
            <p:nvPr/>
          </p:nvGrpSpPr>
          <p:grpSpPr>
            <a:xfrm>
              <a:off x="216653" y="3289811"/>
              <a:ext cx="2401173" cy="1528791"/>
              <a:chOff x="480393" y="3435804"/>
              <a:chExt cx="2401173" cy="1528791"/>
            </a:xfrm>
          </p:grpSpPr>
          <p:sp>
            <p:nvSpPr>
              <p:cNvPr id="4" name="Arrow: Pentagon 3">
                <a:extLst>
                  <a:ext uri="{FF2B5EF4-FFF2-40B4-BE49-F238E27FC236}">
                    <a16:creationId xmlns:a16="http://schemas.microsoft.com/office/drawing/2014/main" id="{D27AE986-7938-4437-B287-00D155289CF8}"/>
                  </a:ext>
                </a:extLst>
              </p:cNvPr>
              <p:cNvSpPr/>
              <p:nvPr/>
            </p:nvSpPr>
            <p:spPr>
              <a:xfrm rot="16200000">
                <a:off x="535643" y="3380554"/>
                <a:ext cx="1528791" cy="1639292"/>
              </a:xfrm>
              <a:prstGeom prst="homePlat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450F968-424F-4C08-A9A0-687E1A8F9D3C}"/>
                  </a:ext>
                </a:extLst>
              </p:cNvPr>
              <p:cNvSpPr txBox="1"/>
              <p:nvPr/>
            </p:nvSpPr>
            <p:spPr>
              <a:xfrm>
                <a:off x="486235" y="4246138"/>
                <a:ext cx="2395331" cy="369332"/>
              </a:xfrm>
              <a:prstGeom prst="rect">
                <a:avLst/>
              </a:prstGeom>
              <a:noFill/>
            </p:spPr>
            <p:txBody>
              <a:bodyPr wrap="square" rtlCol="0">
                <a:spAutoFit/>
              </a:bodyPr>
              <a:lstStyle/>
              <a:p>
                <a:r>
                  <a:rPr lang="en-US" dirty="0"/>
                  <a:t>Agency Data Base</a:t>
                </a:r>
              </a:p>
            </p:txBody>
          </p:sp>
        </p:grpSp>
        <p:grpSp>
          <p:nvGrpSpPr>
            <p:cNvPr id="32" name="Group 31">
              <a:extLst>
                <a:ext uri="{FF2B5EF4-FFF2-40B4-BE49-F238E27FC236}">
                  <a16:creationId xmlns:a16="http://schemas.microsoft.com/office/drawing/2014/main" id="{8E48274C-A05A-449B-8DE5-41BFE841D326}"/>
                </a:ext>
              </a:extLst>
            </p:cNvPr>
            <p:cNvGrpSpPr/>
            <p:nvPr/>
          </p:nvGrpSpPr>
          <p:grpSpPr>
            <a:xfrm>
              <a:off x="2269083" y="1995913"/>
              <a:ext cx="2612426" cy="4862087"/>
              <a:chOff x="2645258" y="1501086"/>
              <a:chExt cx="2612426" cy="4862087"/>
            </a:xfrm>
          </p:grpSpPr>
          <p:grpSp>
            <p:nvGrpSpPr>
              <p:cNvPr id="22" name="Group 21">
                <a:extLst>
                  <a:ext uri="{FF2B5EF4-FFF2-40B4-BE49-F238E27FC236}">
                    <a16:creationId xmlns:a16="http://schemas.microsoft.com/office/drawing/2014/main" id="{6D77E63E-3D63-4540-B198-E470D5A81418}"/>
                  </a:ext>
                </a:extLst>
              </p:cNvPr>
              <p:cNvGrpSpPr/>
              <p:nvPr/>
            </p:nvGrpSpPr>
            <p:grpSpPr>
              <a:xfrm>
                <a:off x="2646385" y="4843093"/>
                <a:ext cx="2611299" cy="1520080"/>
                <a:chOff x="1024975" y="1072395"/>
                <a:chExt cx="2611299" cy="1520080"/>
              </a:xfrm>
            </p:grpSpPr>
            <p:pic>
              <p:nvPicPr>
                <p:cNvPr id="21" name="Graphic 20" descr="Folder">
                  <a:extLst>
                    <a:ext uri="{FF2B5EF4-FFF2-40B4-BE49-F238E27FC236}">
                      <a16:creationId xmlns:a16="http://schemas.microsoft.com/office/drawing/2014/main" id="{017F2C4F-C49B-4C73-8581-7441A905AD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76558" y="1072395"/>
                  <a:ext cx="2108134" cy="1520080"/>
                </a:xfrm>
                <a:prstGeom prst="rect">
                  <a:avLst/>
                </a:prstGeom>
              </p:spPr>
            </p:pic>
            <p:sp>
              <p:nvSpPr>
                <p:cNvPr id="11" name="TextBox 10">
                  <a:extLst>
                    <a:ext uri="{FF2B5EF4-FFF2-40B4-BE49-F238E27FC236}">
                      <a16:creationId xmlns:a16="http://schemas.microsoft.com/office/drawing/2014/main" id="{75AEAC14-B08A-4F3D-89A6-7074344BECDC}"/>
                    </a:ext>
                  </a:extLst>
                </p:cNvPr>
                <p:cNvSpPr txBox="1"/>
                <p:nvPr/>
              </p:nvSpPr>
              <p:spPr>
                <a:xfrm>
                  <a:off x="1024975" y="1583625"/>
                  <a:ext cx="2611299" cy="646331"/>
                </a:xfrm>
                <a:prstGeom prst="rect">
                  <a:avLst/>
                </a:prstGeom>
                <a:noFill/>
              </p:spPr>
              <p:txBody>
                <a:bodyPr wrap="square" rtlCol="0">
                  <a:spAutoFit/>
                </a:bodyPr>
                <a:lstStyle/>
                <a:p>
                  <a:pPr algn="ctr"/>
                  <a:r>
                    <a:rPr lang="en-US" dirty="0"/>
                    <a:t>Outcomes</a:t>
                  </a:r>
                </a:p>
                <a:p>
                  <a:pPr algn="ctr"/>
                  <a:r>
                    <a:rPr lang="en-US" dirty="0"/>
                    <a:t>Text File</a:t>
                  </a:r>
                </a:p>
              </p:txBody>
            </p:sp>
          </p:grpSp>
          <p:grpSp>
            <p:nvGrpSpPr>
              <p:cNvPr id="23" name="Group 22">
                <a:extLst>
                  <a:ext uri="{FF2B5EF4-FFF2-40B4-BE49-F238E27FC236}">
                    <a16:creationId xmlns:a16="http://schemas.microsoft.com/office/drawing/2014/main" id="{F09FD4AB-0345-4520-BB82-5BAB0F3A042D}"/>
                  </a:ext>
                </a:extLst>
              </p:cNvPr>
              <p:cNvGrpSpPr/>
              <p:nvPr/>
            </p:nvGrpSpPr>
            <p:grpSpPr>
              <a:xfrm>
                <a:off x="2645258" y="2566790"/>
                <a:ext cx="2611299" cy="1520080"/>
                <a:chOff x="1017832" y="1072395"/>
                <a:chExt cx="2611299" cy="1520080"/>
              </a:xfrm>
            </p:grpSpPr>
            <p:pic>
              <p:nvPicPr>
                <p:cNvPr id="24" name="Graphic 23" descr="Folder">
                  <a:extLst>
                    <a:ext uri="{FF2B5EF4-FFF2-40B4-BE49-F238E27FC236}">
                      <a16:creationId xmlns:a16="http://schemas.microsoft.com/office/drawing/2014/main" id="{11AA0EB5-31B6-41E9-B3BD-0BE29C4422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76558" y="1072395"/>
                  <a:ext cx="2108134" cy="1520080"/>
                </a:xfrm>
                <a:prstGeom prst="rect">
                  <a:avLst/>
                </a:prstGeom>
              </p:spPr>
            </p:pic>
            <p:sp>
              <p:nvSpPr>
                <p:cNvPr id="25" name="TextBox 24">
                  <a:extLst>
                    <a:ext uri="{FF2B5EF4-FFF2-40B4-BE49-F238E27FC236}">
                      <a16:creationId xmlns:a16="http://schemas.microsoft.com/office/drawing/2014/main" id="{1D6310FA-141E-43F3-81ED-04C1AC496BA6}"/>
                    </a:ext>
                  </a:extLst>
                </p:cNvPr>
                <p:cNvSpPr txBox="1"/>
                <p:nvPr/>
              </p:nvSpPr>
              <p:spPr>
                <a:xfrm>
                  <a:off x="1017832" y="1590934"/>
                  <a:ext cx="2611299" cy="646331"/>
                </a:xfrm>
                <a:prstGeom prst="rect">
                  <a:avLst/>
                </a:prstGeom>
                <a:noFill/>
              </p:spPr>
              <p:txBody>
                <a:bodyPr wrap="square" rtlCol="0">
                  <a:spAutoFit/>
                </a:bodyPr>
                <a:lstStyle/>
                <a:p>
                  <a:pPr algn="ctr"/>
                  <a:r>
                    <a:rPr lang="en-US" dirty="0"/>
                    <a:t>Episodes</a:t>
                  </a:r>
                </a:p>
                <a:p>
                  <a:pPr algn="ctr"/>
                  <a:r>
                    <a:rPr lang="en-US" dirty="0"/>
                    <a:t>Text File</a:t>
                  </a:r>
                </a:p>
              </p:txBody>
            </p:sp>
          </p:grpSp>
          <p:grpSp>
            <p:nvGrpSpPr>
              <p:cNvPr id="26" name="Group 25">
                <a:extLst>
                  <a:ext uri="{FF2B5EF4-FFF2-40B4-BE49-F238E27FC236}">
                    <a16:creationId xmlns:a16="http://schemas.microsoft.com/office/drawing/2014/main" id="{D79123C6-57FF-4880-ABAC-6426891B8368}"/>
                  </a:ext>
                </a:extLst>
              </p:cNvPr>
              <p:cNvGrpSpPr/>
              <p:nvPr/>
            </p:nvGrpSpPr>
            <p:grpSpPr>
              <a:xfrm>
                <a:off x="2645258" y="1501086"/>
                <a:ext cx="2611299" cy="1520080"/>
                <a:chOff x="1024975" y="1072395"/>
                <a:chExt cx="2611299" cy="1520080"/>
              </a:xfrm>
            </p:grpSpPr>
            <p:pic>
              <p:nvPicPr>
                <p:cNvPr id="27" name="Graphic 26" descr="Folder">
                  <a:extLst>
                    <a:ext uri="{FF2B5EF4-FFF2-40B4-BE49-F238E27FC236}">
                      <a16:creationId xmlns:a16="http://schemas.microsoft.com/office/drawing/2014/main" id="{0EF4D663-AE88-4FF3-9474-E3A636A4B6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76558" y="1072395"/>
                  <a:ext cx="2108134" cy="1520080"/>
                </a:xfrm>
                <a:prstGeom prst="rect">
                  <a:avLst/>
                </a:prstGeom>
              </p:spPr>
            </p:pic>
            <p:sp>
              <p:nvSpPr>
                <p:cNvPr id="28" name="TextBox 27">
                  <a:extLst>
                    <a:ext uri="{FF2B5EF4-FFF2-40B4-BE49-F238E27FC236}">
                      <a16:creationId xmlns:a16="http://schemas.microsoft.com/office/drawing/2014/main" id="{4766604E-6E8F-483B-AA6A-C7A5213EDCD9}"/>
                    </a:ext>
                  </a:extLst>
                </p:cNvPr>
                <p:cNvSpPr txBox="1"/>
                <p:nvPr/>
              </p:nvSpPr>
              <p:spPr>
                <a:xfrm>
                  <a:off x="1024975" y="1583625"/>
                  <a:ext cx="2611299" cy="646331"/>
                </a:xfrm>
                <a:prstGeom prst="rect">
                  <a:avLst/>
                </a:prstGeom>
                <a:noFill/>
              </p:spPr>
              <p:txBody>
                <a:bodyPr wrap="square" rtlCol="0">
                  <a:spAutoFit/>
                </a:bodyPr>
                <a:lstStyle/>
                <a:p>
                  <a:pPr algn="ctr"/>
                  <a:r>
                    <a:rPr lang="en-US" dirty="0"/>
                    <a:t>Demographics</a:t>
                  </a:r>
                </a:p>
                <a:p>
                  <a:pPr algn="ctr"/>
                  <a:r>
                    <a:rPr lang="en-US" dirty="0"/>
                    <a:t>Text File</a:t>
                  </a:r>
                </a:p>
              </p:txBody>
            </p:sp>
          </p:grpSp>
          <p:grpSp>
            <p:nvGrpSpPr>
              <p:cNvPr id="29" name="Group 28">
                <a:extLst>
                  <a:ext uri="{FF2B5EF4-FFF2-40B4-BE49-F238E27FC236}">
                    <a16:creationId xmlns:a16="http://schemas.microsoft.com/office/drawing/2014/main" id="{FE94E04E-8009-4312-B963-1F47DDB4F0A1}"/>
                  </a:ext>
                </a:extLst>
              </p:cNvPr>
              <p:cNvGrpSpPr/>
              <p:nvPr/>
            </p:nvGrpSpPr>
            <p:grpSpPr>
              <a:xfrm>
                <a:off x="2645259" y="3689349"/>
                <a:ext cx="2611299" cy="1520080"/>
                <a:chOff x="1024975" y="1072395"/>
                <a:chExt cx="2611299" cy="1520080"/>
              </a:xfrm>
            </p:grpSpPr>
            <p:pic>
              <p:nvPicPr>
                <p:cNvPr id="30" name="Graphic 29" descr="Folder">
                  <a:extLst>
                    <a:ext uri="{FF2B5EF4-FFF2-40B4-BE49-F238E27FC236}">
                      <a16:creationId xmlns:a16="http://schemas.microsoft.com/office/drawing/2014/main" id="{D842C30C-34C3-4601-9E90-EAA2FDB840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76558" y="1072395"/>
                  <a:ext cx="2108134" cy="1520080"/>
                </a:xfrm>
                <a:prstGeom prst="rect">
                  <a:avLst/>
                </a:prstGeom>
              </p:spPr>
            </p:pic>
            <p:sp>
              <p:nvSpPr>
                <p:cNvPr id="31" name="TextBox 30">
                  <a:extLst>
                    <a:ext uri="{FF2B5EF4-FFF2-40B4-BE49-F238E27FC236}">
                      <a16:creationId xmlns:a16="http://schemas.microsoft.com/office/drawing/2014/main" id="{9250F87B-0B43-4797-9912-D7295E2FDF25}"/>
                    </a:ext>
                  </a:extLst>
                </p:cNvPr>
                <p:cNvSpPr txBox="1"/>
                <p:nvPr/>
              </p:nvSpPr>
              <p:spPr>
                <a:xfrm>
                  <a:off x="1024975" y="1583625"/>
                  <a:ext cx="2611299" cy="646331"/>
                </a:xfrm>
                <a:prstGeom prst="rect">
                  <a:avLst/>
                </a:prstGeom>
                <a:noFill/>
              </p:spPr>
              <p:txBody>
                <a:bodyPr wrap="square" rtlCol="0">
                  <a:spAutoFit/>
                </a:bodyPr>
                <a:lstStyle/>
                <a:p>
                  <a:pPr algn="ctr"/>
                  <a:r>
                    <a:rPr lang="en-US" dirty="0"/>
                    <a:t>Services</a:t>
                  </a:r>
                </a:p>
                <a:p>
                  <a:pPr algn="ctr"/>
                  <a:r>
                    <a:rPr lang="en-US" dirty="0"/>
                    <a:t>Text File</a:t>
                  </a:r>
                </a:p>
              </p:txBody>
            </p:sp>
          </p:grpSp>
        </p:grpSp>
        <p:grpSp>
          <p:nvGrpSpPr>
            <p:cNvPr id="35" name="Group 34">
              <a:extLst>
                <a:ext uri="{FF2B5EF4-FFF2-40B4-BE49-F238E27FC236}">
                  <a16:creationId xmlns:a16="http://schemas.microsoft.com/office/drawing/2014/main" id="{A4D5FB1A-A770-479C-B907-9D7FF6C71B38}"/>
                </a:ext>
              </a:extLst>
            </p:cNvPr>
            <p:cNvGrpSpPr/>
            <p:nvPr/>
          </p:nvGrpSpPr>
          <p:grpSpPr>
            <a:xfrm>
              <a:off x="4999135" y="3515993"/>
              <a:ext cx="1694212" cy="1814243"/>
              <a:chOff x="5401857" y="3991527"/>
              <a:chExt cx="1694212" cy="895985"/>
            </a:xfrm>
          </p:grpSpPr>
          <p:sp>
            <p:nvSpPr>
              <p:cNvPr id="6" name="Flowchart: Internal Storage 5">
                <a:extLst>
                  <a:ext uri="{FF2B5EF4-FFF2-40B4-BE49-F238E27FC236}">
                    <a16:creationId xmlns:a16="http://schemas.microsoft.com/office/drawing/2014/main" id="{9C3D1D03-F4F0-49BB-A600-8B84053898EA}"/>
                  </a:ext>
                </a:extLst>
              </p:cNvPr>
              <p:cNvSpPr/>
              <p:nvPr/>
            </p:nvSpPr>
            <p:spPr>
              <a:xfrm>
                <a:off x="5401857" y="3991527"/>
                <a:ext cx="1694212" cy="750709"/>
              </a:xfrm>
              <a:prstGeom prst="flowChartInternalStorag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3" name="TextBox 32">
                <a:extLst>
                  <a:ext uri="{FF2B5EF4-FFF2-40B4-BE49-F238E27FC236}">
                    <a16:creationId xmlns:a16="http://schemas.microsoft.com/office/drawing/2014/main" id="{3F23FE54-BE9D-42D1-A060-E175469FB917}"/>
                  </a:ext>
                </a:extLst>
              </p:cNvPr>
              <p:cNvSpPr txBox="1"/>
              <p:nvPr/>
            </p:nvSpPr>
            <p:spPr>
              <a:xfrm>
                <a:off x="5532270" y="4241181"/>
                <a:ext cx="1433582" cy="646331"/>
              </a:xfrm>
              <a:prstGeom prst="rect">
                <a:avLst/>
              </a:prstGeom>
              <a:noFill/>
            </p:spPr>
            <p:txBody>
              <a:bodyPr wrap="square" rtlCol="0">
                <a:spAutoFit/>
              </a:bodyPr>
              <a:lstStyle/>
              <a:p>
                <a:pPr algn="ctr"/>
                <a:r>
                  <a:rPr lang="en-US" dirty="0"/>
                  <a:t>SFTP Server</a:t>
                </a:r>
              </a:p>
              <a:p>
                <a:pPr algn="ctr"/>
                <a:r>
                  <a:rPr lang="en-US" dirty="0"/>
                  <a:t>File Share</a:t>
                </a:r>
              </a:p>
            </p:txBody>
          </p:sp>
        </p:grpSp>
        <p:grpSp>
          <p:nvGrpSpPr>
            <p:cNvPr id="36" name="Group 35">
              <a:extLst>
                <a:ext uri="{FF2B5EF4-FFF2-40B4-BE49-F238E27FC236}">
                  <a16:creationId xmlns:a16="http://schemas.microsoft.com/office/drawing/2014/main" id="{EC8FB92F-07D3-4743-BE76-039301409C50}"/>
                </a:ext>
              </a:extLst>
            </p:cNvPr>
            <p:cNvGrpSpPr/>
            <p:nvPr/>
          </p:nvGrpSpPr>
          <p:grpSpPr>
            <a:xfrm>
              <a:off x="7233973" y="2919891"/>
              <a:ext cx="1793761" cy="2613190"/>
              <a:chOff x="7233973" y="2919891"/>
              <a:chExt cx="1793761" cy="2613190"/>
            </a:xfrm>
          </p:grpSpPr>
          <p:sp>
            <p:nvSpPr>
              <p:cNvPr id="19" name="Flowchart: Magnetic Disk 18">
                <a:extLst>
                  <a:ext uri="{FF2B5EF4-FFF2-40B4-BE49-F238E27FC236}">
                    <a16:creationId xmlns:a16="http://schemas.microsoft.com/office/drawing/2014/main" id="{814AEE6B-200B-44C6-91ED-33878A1A9CD3}"/>
                  </a:ext>
                </a:extLst>
              </p:cNvPr>
              <p:cNvSpPr/>
              <p:nvPr/>
            </p:nvSpPr>
            <p:spPr>
              <a:xfrm>
                <a:off x="7233973" y="2919891"/>
                <a:ext cx="1793761" cy="2613190"/>
              </a:xfrm>
              <a:prstGeom prst="flowChartMagneticDisk">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852BDA5F-A2BA-43A5-B104-CA4FEF8FDF8F}"/>
                  </a:ext>
                </a:extLst>
              </p:cNvPr>
              <p:cNvSpPr txBox="1"/>
              <p:nvPr/>
            </p:nvSpPr>
            <p:spPr>
              <a:xfrm>
                <a:off x="7366746" y="3763399"/>
                <a:ext cx="1501649" cy="1661993"/>
              </a:xfrm>
              <a:prstGeom prst="rect">
                <a:avLst/>
              </a:prstGeom>
              <a:noFill/>
            </p:spPr>
            <p:txBody>
              <a:bodyPr wrap="square" rtlCol="0">
                <a:spAutoFit/>
              </a:bodyPr>
              <a:lstStyle/>
              <a:p>
                <a:pPr algn="ctr"/>
                <a:r>
                  <a:rPr lang="en-US" dirty="0"/>
                  <a:t>JWB Data Warehouse</a:t>
                </a:r>
              </a:p>
              <a:p>
                <a:pPr algn="ctr"/>
                <a:endParaRPr lang="en-US" dirty="0"/>
              </a:p>
              <a:p>
                <a:pPr algn="ctr"/>
                <a:r>
                  <a:rPr lang="en-US" sz="1600" dirty="0"/>
                  <a:t>Integration with other data sets</a:t>
                </a:r>
              </a:p>
            </p:txBody>
          </p:sp>
        </p:grpSp>
        <p:grpSp>
          <p:nvGrpSpPr>
            <p:cNvPr id="88" name="Group 87">
              <a:extLst>
                <a:ext uri="{FF2B5EF4-FFF2-40B4-BE49-F238E27FC236}">
                  <a16:creationId xmlns:a16="http://schemas.microsoft.com/office/drawing/2014/main" id="{97708004-FC1A-4725-AC40-D1CB9834100A}"/>
                </a:ext>
              </a:extLst>
            </p:cNvPr>
            <p:cNvGrpSpPr/>
            <p:nvPr/>
          </p:nvGrpSpPr>
          <p:grpSpPr>
            <a:xfrm>
              <a:off x="9140533" y="3322285"/>
              <a:ext cx="1907494" cy="1907494"/>
              <a:chOff x="9140533" y="3322285"/>
              <a:chExt cx="1907494" cy="1907494"/>
            </a:xfrm>
          </p:grpSpPr>
          <p:pic>
            <p:nvPicPr>
              <p:cNvPr id="38" name="Graphic 37" descr="Paper">
                <a:extLst>
                  <a:ext uri="{FF2B5EF4-FFF2-40B4-BE49-F238E27FC236}">
                    <a16:creationId xmlns:a16="http://schemas.microsoft.com/office/drawing/2014/main" id="{4507A303-5F5C-40B6-AE04-4425BC82285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40533" y="3322285"/>
                <a:ext cx="1907494" cy="1907494"/>
              </a:xfrm>
              <a:prstGeom prst="rect">
                <a:avLst/>
              </a:prstGeom>
            </p:spPr>
          </p:pic>
          <p:sp>
            <p:nvSpPr>
              <p:cNvPr id="39" name="TextBox 38">
                <a:extLst>
                  <a:ext uri="{FF2B5EF4-FFF2-40B4-BE49-F238E27FC236}">
                    <a16:creationId xmlns:a16="http://schemas.microsoft.com/office/drawing/2014/main" id="{03AE1028-8C72-4EFB-82E1-9D02B5D28589}"/>
                  </a:ext>
                </a:extLst>
              </p:cNvPr>
              <p:cNvSpPr txBox="1"/>
              <p:nvPr/>
            </p:nvSpPr>
            <p:spPr>
              <a:xfrm>
                <a:off x="9689481" y="4149245"/>
                <a:ext cx="1016000" cy="366038"/>
              </a:xfrm>
              <a:prstGeom prst="rect">
                <a:avLst/>
              </a:prstGeom>
              <a:noFill/>
            </p:spPr>
            <p:txBody>
              <a:bodyPr wrap="square" rtlCol="0">
                <a:spAutoFit/>
              </a:bodyPr>
              <a:lstStyle/>
              <a:p>
                <a:r>
                  <a:rPr lang="en-US" dirty="0"/>
                  <a:t>Reports</a:t>
                </a:r>
              </a:p>
            </p:txBody>
          </p:sp>
        </p:grpSp>
        <p:cxnSp>
          <p:nvCxnSpPr>
            <p:cNvPr id="41" name="Straight Arrow Connector 40">
              <a:extLst>
                <a:ext uri="{FF2B5EF4-FFF2-40B4-BE49-F238E27FC236}">
                  <a16:creationId xmlns:a16="http://schemas.microsoft.com/office/drawing/2014/main" id="{99BA6CCA-7A3F-4160-854F-1FE46CF7005B}"/>
                </a:ext>
              </a:extLst>
            </p:cNvPr>
            <p:cNvCxnSpPr>
              <a:cxnSpLocks/>
            </p:cNvCxnSpPr>
            <p:nvPr/>
          </p:nvCxnSpPr>
          <p:spPr>
            <a:xfrm flipV="1">
              <a:off x="1855945" y="2830309"/>
              <a:ext cx="897415" cy="1585055"/>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6BB6E49-7F99-41F4-B28C-5DB326889488}"/>
                </a:ext>
              </a:extLst>
            </p:cNvPr>
            <p:cNvCxnSpPr>
              <a:cxnSpLocks/>
            </p:cNvCxnSpPr>
            <p:nvPr/>
          </p:nvCxnSpPr>
          <p:spPr>
            <a:xfrm flipV="1">
              <a:off x="1858699" y="3807729"/>
              <a:ext cx="918745" cy="604070"/>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2FA98811-DE49-467F-857D-E02F979E0E88}"/>
                </a:ext>
              </a:extLst>
            </p:cNvPr>
            <p:cNvCxnSpPr>
              <a:cxnSpLocks/>
            </p:cNvCxnSpPr>
            <p:nvPr/>
          </p:nvCxnSpPr>
          <p:spPr>
            <a:xfrm>
              <a:off x="4434720" y="2849984"/>
              <a:ext cx="505639" cy="1189298"/>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B007C09F-4229-40CC-A21A-E36915628CD4}"/>
                </a:ext>
              </a:extLst>
            </p:cNvPr>
            <p:cNvCxnSpPr>
              <a:cxnSpLocks/>
            </p:cNvCxnSpPr>
            <p:nvPr/>
          </p:nvCxnSpPr>
          <p:spPr>
            <a:xfrm>
              <a:off x="1863087" y="4443130"/>
              <a:ext cx="815387" cy="1444888"/>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08B97FA4-5400-4F21-AD94-C68ECB1960A2}"/>
                </a:ext>
              </a:extLst>
            </p:cNvPr>
            <p:cNvCxnSpPr>
              <a:cxnSpLocks/>
            </p:cNvCxnSpPr>
            <p:nvPr/>
          </p:nvCxnSpPr>
          <p:spPr>
            <a:xfrm flipV="1">
              <a:off x="4368897" y="4356624"/>
              <a:ext cx="471856" cy="699370"/>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0ACFAA22-EE06-4D30-A289-C38C13D1CE26}"/>
                </a:ext>
              </a:extLst>
            </p:cNvPr>
            <p:cNvCxnSpPr>
              <a:cxnSpLocks/>
            </p:cNvCxnSpPr>
            <p:nvPr/>
          </p:nvCxnSpPr>
          <p:spPr>
            <a:xfrm>
              <a:off x="4387103" y="3807529"/>
              <a:ext cx="455810" cy="332434"/>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2895975-EE8E-43CE-B222-CC97483D2905}"/>
                </a:ext>
              </a:extLst>
            </p:cNvPr>
            <p:cNvCxnSpPr>
              <a:cxnSpLocks/>
            </p:cNvCxnSpPr>
            <p:nvPr/>
          </p:nvCxnSpPr>
          <p:spPr>
            <a:xfrm flipV="1">
              <a:off x="4374388" y="4632096"/>
              <a:ext cx="530375" cy="1670081"/>
            </a:xfrm>
            <a:prstGeom prst="straightConnector1">
              <a:avLst/>
            </a:prstGeom>
            <a:ln w="190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F963A3C-40B3-4AE6-A150-11B32669ABAB}"/>
                </a:ext>
              </a:extLst>
            </p:cNvPr>
            <p:cNvCxnSpPr>
              <a:cxnSpLocks/>
            </p:cNvCxnSpPr>
            <p:nvPr/>
          </p:nvCxnSpPr>
          <p:spPr>
            <a:xfrm>
              <a:off x="6685875" y="4300392"/>
              <a:ext cx="453412"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034FE04-5BCD-4870-92BD-BC0459AD9C3D}"/>
                </a:ext>
              </a:extLst>
            </p:cNvPr>
            <p:cNvCxnSpPr>
              <a:cxnSpLocks/>
            </p:cNvCxnSpPr>
            <p:nvPr/>
          </p:nvCxnSpPr>
          <p:spPr>
            <a:xfrm>
              <a:off x="9010480" y="4290560"/>
              <a:ext cx="453412"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grpSp>
        <p:nvGrpSpPr>
          <p:cNvPr id="93" name="Group 92">
            <a:extLst>
              <a:ext uri="{FF2B5EF4-FFF2-40B4-BE49-F238E27FC236}">
                <a16:creationId xmlns:a16="http://schemas.microsoft.com/office/drawing/2014/main" id="{9B220B47-EA19-418F-A5AF-B7ECC8DA3A6E}"/>
              </a:ext>
            </a:extLst>
          </p:cNvPr>
          <p:cNvGrpSpPr/>
          <p:nvPr/>
        </p:nvGrpSpPr>
        <p:grpSpPr>
          <a:xfrm>
            <a:off x="7561379" y="4615787"/>
            <a:ext cx="3208677" cy="1504983"/>
            <a:chOff x="6512330" y="5164888"/>
            <a:chExt cx="3208677" cy="1504983"/>
          </a:xfrm>
          <a:solidFill>
            <a:schemeClr val="accent6">
              <a:lumMod val="20000"/>
              <a:lumOff val="80000"/>
            </a:schemeClr>
          </a:solidFill>
        </p:grpSpPr>
        <p:sp>
          <p:nvSpPr>
            <p:cNvPr id="91" name="Cloud 90">
              <a:extLst>
                <a:ext uri="{FF2B5EF4-FFF2-40B4-BE49-F238E27FC236}">
                  <a16:creationId xmlns:a16="http://schemas.microsoft.com/office/drawing/2014/main" id="{D836FE9F-3F44-4549-8FFE-1DEEC976265E}"/>
                </a:ext>
              </a:extLst>
            </p:cNvPr>
            <p:cNvSpPr/>
            <p:nvPr/>
          </p:nvSpPr>
          <p:spPr>
            <a:xfrm>
              <a:off x="6512330" y="5164888"/>
              <a:ext cx="3208677" cy="1504983"/>
            </a:xfrm>
            <a:prstGeom prst="cloud">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161D8EB5-4513-4BC6-A11C-46A2E1D868DB}"/>
                </a:ext>
              </a:extLst>
            </p:cNvPr>
            <p:cNvSpPr txBox="1"/>
            <p:nvPr/>
          </p:nvSpPr>
          <p:spPr>
            <a:xfrm>
              <a:off x="7162921" y="5654676"/>
              <a:ext cx="1907494" cy="369332"/>
            </a:xfrm>
            <a:prstGeom prst="rect">
              <a:avLst/>
            </a:prstGeom>
            <a:grpFill/>
          </p:spPr>
          <p:txBody>
            <a:bodyPr wrap="square" rtlCol="0">
              <a:spAutoFit/>
            </a:bodyPr>
            <a:lstStyle/>
            <a:p>
              <a:r>
                <a:rPr lang="en-US" dirty="0"/>
                <a:t>GEMS/Apricot 360</a:t>
              </a:r>
            </a:p>
          </p:txBody>
        </p:sp>
      </p:grpSp>
      <p:grpSp>
        <p:nvGrpSpPr>
          <p:cNvPr id="102" name="Group 101">
            <a:extLst>
              <a:ext uri="{FF2B5EF4-FFF2-40B4-BE49-F238E27FC236}">
                <a16:creationId xmlns:a16="http://schemas.microsoft.com/office/drawing/2014/main" id="{6A6D6294-ABA0-4223-9719-80A398102201}"/>
              </a:ext>
            </a:extLst>
          </p:cNvPr>
          <p:cNvGrpSpPr/>
          <p:nvPr/>
        </p:nvGrpSpPr>
        <p:grpSpPr>
          <a:xfrm>
            <a:off x="8065704" y="4475385"/>
            <a:ext cx="2350117" cy="1724994"/>
            <a:chOff x="7046512" y="4944877"/>
            <a:chExt cx="2350117" cy="1724994"/>
          </a:xfrm>
        </p:grpSpPr>
        <p:cxnSp>
          <p:nvCxnSpPr>
            <p:cNvPr id="98" name="Straight Connector 97">
              <a:extLst>
                <a:ext uri="{FF2B5EF4-FFF2-40B4-BE49-F238E27FC236}">
                  <a16:creationId xmlns:a16="http://schemas.microsoft.com/office/drawing/2014/main" id="{20830B73-2E38-4708-BC92-26D530E9BE90}"/>
                </a:ext>
              </a:extLst>
            </p:cNvPr>
            <p:cNvCxnSpPr/>
            <p:nvPr/>
          </p:nvCxnSpPr>
          <p:spPr>
            <a:xfrm>
              <a:off x="7046512" y="5022620"/>
              <a:ext cx="2350117" cy="1647251"/>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36D6A34F-236D-4C62-BAA7-ED26AB420EAB}"/>
                </a:ext>
              </a:extLst>
            </p:cNvPr>
            <p:cNvCxnSpPr>
              <a:cxnSpLocks/>
            </p:cNvCxnSpPr>
            <p:nvPr/>
          </p:nvCxnSpPr>
          <p:spPr>
            <a:xfrm flipH="1">
              <a:off x="7046513" y="4944877"/>
              <a:ext cx="2247172" cy="1647251"/>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0864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A7B73C-033F-4AE6-B8A7-A3EB2D6F9947}"/>
              </a:ext>
            </a:extLst>
          </p:cNvPr>
          <p:cNvSpPr>
            <a:spLocks noGrp="1"/>
          </p:cNvSpPr>
          <p:nvPr>
            <p:ph type="sldNum" sz="quarter" idx="12"/>
          </p:nvPr>
        </p:nvSpPr>
        <p:spPr/>
        <p:txBody>
          <a:bodyPr/>
          <a:lstStyle/>
          <a:p>
            <a:pPr>
              <a:defRPr/>
            </a:pPr>
            <a:fld id="{5B702937-5874-421A-96F1-897ECC88CC62}" type="slidenum">
              <a:rPr lang="en-US" smtClean="0"/>
              <a:pPr>
                <a:defRPr/>
              </a:pPr>
              <a:t>6</a:t>
            </a:fld>
            <a:endParaRPr lang="en-US"/>
          </a:p>
        </p:txBody>
      </p:sp>
      <p:sp>
        <p:nvSpPr>
          <p:cNvPr id="3" name="Rectangle 2">
            <a:extLst>
              <a:ext uri="{FF2B5EF4-FFF2-40B4-BE49-F238E27FC236}">
                <a16:creationId xmlns:a16="http://schemas.microsoft.com/office/drawing/2014/main" id="{42590B37-4B0E-4165-9933-C19AEE6D03F5}"/>
              </a:ext>
            </a:extLst>
          </p:cNvPr>
          <p:cNvSpPr/>
          <p:nvPr/>
        </p:nvSpPr>
        <p:spPr>
          <a:xfrm>
            <a:off x="692727" y="845127"/>
            <a:ext cx="11044381" cy="5555367"/>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FY21 JWB conducted a participant data system survey sent to all providers</a:t>
            </a: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Results showed variation across agencies and programs: </a:t>
            </a:r>
            <a:endParaRPr lang="en-US" sz="2000" dirty="0">
              <a:latin typeface="Century Gothic" panose="020B0502020202020204" pitchFamily="34" charset="0"/>
              <a:ea typeface="Calibri" panose="020F0502020204030204" pitchFamily="34" charset="0"/>
            </a:endParaRPr>
          </a:p>
          <a:p>
            <a:pPr marL="800100" lvl="1" indent="-342900">
              <a:spcBef>
                <a:spcPts val="0"/>
              </a:spcBef>
              <a:spcAft>
                <a:spcPts val="0"/>
              </a:spcAft>
              <a:buFont typeface="Wingdings" panose="05000000000000000000" pitchFamily="2" charset="2"/>
              <a:buChar char=""/>
            </a:pPr>
            <a:r>
              <a:rPr lang="en-US" sz="2000" dirty="0">
                <a:latin typeface="Century Gothic" panose="020B0502020202020204" pitchFamily="34" charset="0"/>
                <a:ea typeface="Times New Roman" panose="02020603050405020304" pitchFamily="18" charset="0"/>
              </a:rPr>
              <a:t>Doing data uploads from their own system</a:t>
            </a:r>
            <a:endParaRPr lang="en-US" sz="2000" dirty="0">
              <a:latin typeface="Century Gothic" panose="020B0502020202020204" pitchFamily="34" charset="0"/>
              <a:ea typeface="Calibri" panose="020F0502020204030204" pitchFamily="34" charset="0"/>
            </a:endParaRPr>
          </a:p>
          <a:p>
            <a:pPr marL="800100" lvl="1" indent="-342900">
              <a:spcBef>
                <a:spcPts val="0"/>
              </a:spcBef>
              <a:spcAft>
                <a:spcPts val="0"/>
              </a:spcAft>
              <a:buFont typeface="Wingdings" panose="05000000000000000000" pitchFamily="2" charset="2"/>
              <a:buChar char=""/>
            </a:pPr>
            <a:r>
              <a:rPr lang="en-US" sz="2000" dirty="0">
                <a:latin typeface="Century Gothic" panose="020B0502020202020204" pitchFamily="34" charset="0"/>
                <a:ea typeface="Times New Roman" panose="02020603050405020304" pitchFamily="18" charset="0"/>
              </a:rPr>
              <a:t>Have their own system and beginning to think about doing data uploads </a:t>
            </a:r>
            <a:endParaRPr lang="en-US" sz="2000" dirty="0">
              <a:latin typeface="Century Gothic" panose="020B0502020202020204" pitchFamily="34" charset="0"/>
              <a:ea typeface="Calibri" panose="020F0502020204030204" pitchFamily="34" charset="0"/>
            </a:endParaRPr>
          </a:p>
          <a:p>
            <a:pPr marL="800100" lvl="1" indent="-342900">
              <a:spcBef>
                <a:spcPts val="0"/>
              </a:spcBef>
              <a:spcAft>
                <a:spcPts val="0"/>
              </a:spcAft>
              <a:buFont typeface="Wingdings" panose="05000000000000000000" pitchFamily="2" charset="2"/>
              <a:buChar char=""/>
            </a:pPr>
            <a:r>
              <a:rPr lang="en-US" sz="2000" dirty="0">
                <a:latin typeface="Century Gothic" panose="020B0502020202020204" pitchFamily="34" charset="0"/>
                <a:ea typeface="Times New Roman" panose="02020603050405020304" pitchFamily="18" charset="0"/>
              </a:rPr>
              <a:t>Looking into data systems</a:t>
            </a:r>
            <a:endParaRPr lang="en-US" sz="2000" dirty="0">
              <a:latin typeface="Century Gothic" panose="020B0502020202020204" pitchFamily="34" charset="0"/>
              <a:ea typeface="Calibri" panose="020F0502020204030204" pitchFamily="34" charset="0"/>
            </a:endParaRPr>
          </a:p>
          <a:p>
            <a:pPr marL="800100" lvl="1" indent="-342900">
              <a:spcBef>
                <a:spcPts val="0"/>
              </a:spcBef>
              <a:spcAft>
                <a:spcPts val="0"/>
              </a:spcAft>
              <a:buFont typeface="Wingdings" panose="05000000000000000000" pitchFamily="2" charset="2"/>
              <a:buChar char=""/>
            </a:pPr>
            <a:r>
              <a:rPr lang="en-US" sz="2000" dirty="0">
                <a:latin typeface="Century Gothic" panose="020B0502020202020204" pitchFamily="34" charset="0"/>
                <a:ea typeface="Times New Roman" panose="02020603050405020304" pitchFamily="18" charset="0"/>
              </a:rPr>
              <a:t>Not in process of looking for a system</a:t>
            </a:r>
          </a:p>
          <a:p>
            <a:pPr lvl="1">
              <a:spcBef>
                <a:spcPts val="0"/>
              </a:spcBef>
              <a:spcAft>
                <a:spcPts val="0"/>
              </a:spcAft>
            </a:pPr>
            <a:endParaRPr lang="en-US" sz="1000" dirty="0">
              <a:latin typeface="Century Gothic" panose="020B0502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b="1" dirty="0">
                <a:latin typeface="Century Gothic" panose="020B0502020202020204" pitchFamily="34" charset="0"/>
                <a:ea typeface="Times New Roman" panose="02020603050405020304" pitchFamily="18" charset="0"/>
              </a:rPr>
              <a:t>Why would an agency want to find a participant data management system?</a:t>
            </a:r>
          </a:p>
          <a:p>
            <a:pPr marL="800100" lvl="1" indent="-342900">
              <a:spcBef>
                <a:spcPts val="0"/>
              </a:spcBef>
              <a:spcAft>
                <a:spcPts val="0"/>
              </a:spcAft>
              <a:buFont typeface="Wingdings" panose="05000000000000000000" pitchFamily="2" charset="2"/>
              <a:buChar char=""/>
            </a:pPr>
            <a:r>
              <a:rPr lang="en-US" sz="2000" dirty="0">
                <a:latin typeface="Century Gothic" panose="020B0502020202020204" pitchFamily="34" charset="0"/>
                <a:ea typeface="Times New Roman" panose="02020603050405020304" pitchFamily="18" charset="0"/>
              </a:rPr>
              <a:t>To provide the agency with more control over its own data for all agency services</a:t>
            </a:r>
            <a:endParaRPr lang="en-US" sz="2000" dirty="0">
              <a:latin typeface="Century Gothic" panose="020B0502020202020204" pitchFamily="34" charset="0"/>
              <a:ea typeface="Calibri" panose="020F0502020204030204" pitchFamily="34" charset="0"/>
            </a:endParaRPr>
          </a:p>
          <a:p>
            <a:pPr marL="800100" lvl="1" indent="-342900">
              <a:spcBef>
                <a:spcPts val="0"/>
              </a:spcBef>
              <a:spcAft>
                <a:spcPts val="0"/>
              </a:spcAft>
              <a:buFont typeface="Wingdings" panose="05000000000000000000" pitchFamily="2" charset="2"/>
              <a:buChar char=""/>
            </a:pPr>
            <a:r>
              <a:rPr lang="en-US" sz="2000" dirty="0">
                <a:latin typeface="Century Gothic" panose="020B0502020202020204" pitchFamily="34" charset="0"/>
                <a:ea typeface="Times New Roman" panose="02020603050405020304" pitchFamily="18" charset="0"/>
              </a:rPr>
              <a:t>Avoid duplicate data entry for all systems</a:t>
            </a: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endParaRPr lang="en-US" sz="500" dirty="0">
              <a:latin typeface="Century Gothic" panose="020B0502020202020204" pitchFamily="34" charset="0"/>
              <a:ea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JWB is classifying responses into groups and will be reaching out to agencies for further information</a:t>
            </a:r>
            <a:endParaRPr lang="en-US" sz="2000" dirty="0">
              <a:latin typeface="Century Gothic" panose="020B050202020202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2000" dirty="0">
                <a:latin typeface="Century Gothic" panose="020B0502020202020204" pitchFamily="34" charset="0"/>
                <a:ea typeface="Times New Roman" panose="02020603050405020304" pitchFamily="18" charset="0"/>
              </a:rPr>
              <a:t>If you are looking for systems currently we encourage you to reach out to your evaluator – JWB has requirements and guidelines that would help in choosing a system</a:t>
            </a:r>
            <a:endParaRPr lang="en-US" sz="2000" dirty="0">
              <a:latin typeface="Century Gothic" panose="020B0502020202020204" pitchFamily="34" charset="0"/>
              <a:ea typeface="Calibri" panose="020F0502020204030204" pitchFamily="34" charset="0"/>
            </a:endParaRPr>
          </a:p>
          <a:p>
            <a:pPr algn="ctr"/>
            <a:r>
              <a:rPr lang="en-US" sz="2000" b="1" i="1">
                <a:latin typeface="Century Gothic" panose="020B0502020202020204" pitchFamily="34" charset="0"/>
                <a:ea typeface="Times New Roman" panose="02020603050405020304" pitchFamily="18" charset="0"/>
              </a:rPr>
              <a:t>FY22- FY23 </a:t>
            </a:r>
            <a:r>
              <a:rPr lang="en-US" sz="2000" b="1" i="1" dirty="0">
                <a:latin typeface="Century Gothic" panose="020B0502020202020204" pitchFamily="34" charset="0"/>
                <a:ea typeface="Times New Roman" panose="02020603050405020304" pitchFamily="18" charset="0"/>
              </a:rPr>
              <a:t>JWB is intending </a:t>
            </a:r>
            <a:r>
              <a:rPr lang="en-US" sz="2000" b="1" i="1">
                <a:latin typeface="Century Gothic" panose="020B0502020202020204" pitchFamily="34" charset="0"/>
                <a:ea typeface="Times New Roman" panose="02020603050405020304" pitchFamily="18" charset="0"/>
              </a:rPr>
              <a:t>to emphasize </a:t>
            </a:r>
            <a:r>
              <a:rPr lang="en-US" sz="2000" b="1" i="1" dirty="0">
                <a:latin typeface="Century Gothic" panose="020B0502020202020204" pitchFamily="34" charset="0"/>
                <a:ea typeface="Times New Roman" panose="02020603050405020304" pitchFamily="18" charset="0"/>
              </a:rPr>
              <a:t>data systems in the Capital RFP process </a:t>
            </a:r>
            <a:endParaRPr lang="en-US" sz="2000" b="1" i="1" dirty="0">
              <a:latin typeface="Century Gothic" panose="020B0502020202020204" pitchFamily="34" charset="0"/>
            </a:endParaRPr>
          </a:p>
        </p:txBody>
      </p:sp>
      <p:sp>
        <p:nvSpPr>
          <p:cNvPr id="4" name="Rectangle 3">
            <a:extLst>
              <a:ext uri="{FF2B5EF4-FFF2-40B4-BE49-F238E27FC236}">
                <a16:creationId xmlns:a16="http://schemas.microsoft.com/office/drawing/2014/main" id="{1EB68628-D365-409A-B91F-BBEAC05F5CD8}"/>
              </a:ext>
            </a:extLst>
          </p:cNvPr>
          <p:cNvSpPr/>
          <p:nvPr/>
        </p:nvSpPr>
        <p:spPr>
          <a:xfrm>
            <a:off x="381000" y="128111"/>
            <a:ext cx="4467890" cy="646331"/>
          </a:xfrm>
          <a:prstGeom prst="rect">
            <a:avLst/>
          </a:prstGeom>
        </p:spPr>
        <p:txBody>
          <a:bodyPr wrap="none">
            <a:spAutoFit/>
          </a:bodyPr>
          <a:lstStyle/>
          <a:p>
            <a:pPr marL="0" marR="0">
              <a:spcBef>
                <a:spcPts val="0"/>
              </a:spcBef>
              <a:spcAft>
                <a:spcPts val="0"/>
              </a:spcAft>
            </a:pPr>
            <a:r>
              <a:rPr lang="en-US" sz="3600" b="1" dirty="0">
                <a:latin typeface="Century Gothic" panose="020B0502020202020204" pitchFamily="34" charset="0"/>
                <a:ea typeface="Calibri" panose="020F0502020204030204" pitchFamily="34" charset="0"/>
              </a:rPr>
              <a:t>Data Uploads cont.</a:t>
            </a:r>
            <a:endParaRPr lang="en-US" sz="3600" dirty="0">
              <a:latin typeface="Century Gothic" panose="020B0502020202020204" pitchFamily="34" charset="0"/>
              <a:ea typeface="Calibri" panose="020F0502020204030204" pitchFamily="34" charset="0"/>
            </a:endParaRPr>
          </a:p>
        </p:txBody>
      </p:sp>
    </p:spTree>
    <p:extLst>
      <p:ext uri="{BB962C8B-B14F-4D97-AF65-F5344CB8AC3E}">
        <p14:creationId xmlns:p14="http://schemas.microsoft.com/office/powerpoint/2010/main" val="482485099"/>
      </p:ext>
    </p:extLst>
  </p:cSld>
  <p:clrMapOvr>
    <a:masterClrMapping/>
  </p:clrMapOvr>
</p:sld>
</file>

<file path=ppt/theme/theme1.xml><?xml version="1.0" encoding="utf-8"?>
<a:theme xmlns:a="http://schemas.openxmlformats.org/drawingml/2006/main" name="Retrospect">
  <a:themeElements>
    <a:clrScheme name="Custom 1">
      <a:dk1>
        <a:sysClr val="windowText" lastClr="000000"/>
      </a:dk1>
      <a:lt1>
        <a:sysClr val="window" lastClr="FFFFFF"/>
      </a:lt1>
      <a:dk2>
        <a:srgbClr val="505046"/>
      </a:dk2>
      <a:lt2>
        <a:srgbClr val="EEECE1"/>
      </a:lt2>
      <a:accent1>
        <a:srgbClr val="505046"/>
      </a:accent1>
      <a:accent2>
        <a:srgbClr val="FF5A32"/>
      </a:accent2>
      <a:accent3>
        <a:srgbClr val="B64926"/>
      </a:accent3>
      <a:accent4>
        <a:srgbClr val="FF8427"/>
      </a:accent4>
      <a:accent5>
        <a:srgbClr val="CC9900"/>
      </a:accent5>
      <a:accent6>
        <a:srgbClr val="B22600"/>
      </a:accent6>
      <a:hlink>
        <a:srgbClr val="FF5A32"/>
      </a:hlink>
      <a:folHlink>
        <a:srgbClr val="FF5A3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1" id="{FBA1B6FF-F116-449B-92B7-A7C9017C8BA5}" vid="{608A8D0F-6C34-4E4E-9B81-9B80571B76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C1FD67A27ABC49B3585D693564B530" ma:contentTypeVersion="11" ma:contentTypeDescription="Create a new document." ma:contentTypeScope="" ma:versionID="0bfcf79cff61835a0fd29ca498358e2e">
  <xsd:schema xmlns:xsd="http://www.w3.org/2001/XMLSchema" xmlns:xs="http://www.w3.org/2001/XMLSchema" xmlns:p="http://schemas.microsoft.com/office/2006/metadata/properties" xmlns:ns2="f7408cb9-14c7-49c4-802c-e32992b071d9" xmlns:ns3="92f82372-419f-4ef2-9a31-093cb58461c3" targetNamespace="http://schemas.microsoft.com/office/2006/metadata/properties" ma:root="true" ma:fieldsID="b972c79c2024eb7b88ae9a17489967fe" ns2:_="" ns3:_="">
    <xsd:import namespace="f7408cb9-14c7-49c4-802c-e32992b071d9"/>
    <xsd:import namespace="92f82372-419f-4ef2-9a31-093cb58461c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408cb9-14c7-49c4-802c-e32992b071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2f82372-419f-4ef2-9a31-093cb58461c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C514AE-3642-41F9-A523-540681C959B6}">
  <ds:schemaRefs>
    <ds:schemaRef ds:uri="http://schemas.microsoft.com/sharepoint/v3/contenttype/forms"/>
  </ds:schemaRefs>
</ds:datastoreItem>
</file>

<file path=customXml/itemProps2.xml><?xml version="1.0" encoding="utf-8"?>
<ds:datastoreItem xmlns:ds="http://schemas.openxmlformats.org/officeDocument/2006/customXml" ds:itemID="{FCBF7F54-4D8F-4B6F-9C75-865128687CA7}">
  <ds:schemaRefs>
    <ds:schemaRef ds:uri="http://schemas.microsoft.com/office/2006/metadata/longProperties"/>
  </ds:schemaRefs>
</ds:datastoreItem>
</file>

<file path=customXml/itemProps3.xml><?xml version="1.0" encoding="utf-8"?>
<ds:datastoreItem xmlns:ds="http://schemas.openxmlformats.org/officeDocument/2006/customXml" ds:itemID="{26897B43-0754-4C31-85C5-2DF80528D9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408cb9-14c7-49c4-802c-e32992b071d9"/>
    <ds:schemaRef ds:uri="92f82372-419f-4ef2-9a31-093cb58461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48F4078-85F6-4D30-B8FA-CC1FF7A74746}">
  <ds:schemaRefs>
    <ds:schemaRef ds:uri="http://schemas.microsoft.com/office/2006/metadata/properties"/>
    <ds:schemaRef ds:uri="http://purl.org/dc/terms/"/>
    <ds:schemaRef ds:uri="http://schemas.openxmlformats.org/package/2006/metadata/core-properties"/>
    <ds:schemaRef ds:uri="f7408cb9-14c7-49c4-802c-e32992b071d9"/>
    <ds:schemaRef ds:uri="http://purl.org/dc/elements/1.1/"/>
    <ds:schemaRef ds:uri="http://schemas.microsoft.com/office/infopath/2007/PartnerControls"/>
    <ds:schemaRef ds:uri="92f82372-419f-4ef2-9a31-093cb58461c3"/>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Board Meetings PowerPoint Template 2015 FINAL</Template>
  <TotalTime>238</TotalTime>
  <Words>564</Words>
  <Application>Microsoft Office PowerPoint</Application>
  <PresentationFormat>Widescreen</PresentationFormat>
  <Paragraphs>64</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Calibri</vt:lpstr>
      <vt:lpstr>Calibri Light</vt:lpstr>
      <vt:lpstr>Century Gothic</vt:lpstr>
      <vt:lpstr>Symbol</vt:lpstr>
      <vt:lpstr>Times New Roman</vt:lpstr>
      <vt:lpstr>Wingdings</vt:lpstr>
      <vt:lpstr>Retrospect</vt:lpstr>
      <vt:lpstr>PowerPoint Presentation</vt:lpstr>
      <vt:lpstr>PowerPoint Presentation</vt:lpstr>
      <vt:lpstr>PowerPoint Presentation</vt:lpstr>
      <vt:lpstr>PowerPoint Presentation</vt:lpstr>
      <vt:lpstr>Secure File Transfer Protocol (SFTP)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Orkwis</dc:creator>
  <cp:lastModifiedBy>Pete Shaw</cp:lastModifiedBy>
  <cp:revision>19</cp:revision>
  <dcterms:created xsi:type="dcterms:W3CDTF">2021-02-16T17:19:05Z</dcterms:created>
  <dcterms:modified xsi:type="dcterms:W3CDTF">2021-07-19T17:02:36Z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cedure/Form">
    <vt:lpwstr>Template</vt:lpwstr>
  </property>
  <property fmtid="{D5CDD505-2E9C-101B-9397-08002B2CF9AE}" pid="3" name="display_urn:schemas-microsoft-com:office:office#Editor">
    <vt:lpwstr>Melissa Orkwis</vt:lpwstr>
  </property>
  <property fmtid="{D5CDD505-2E9C-101B-9397-08002B2CF9AE}" pid="4" name="Order">
    <vt:lpwstr>1700.00000000000</vt:lpwstr>
  </property>
  <property fmtid="{D5CDD505-2E9C-101B-9397-08002B2CF9AE}" pid="5" name="display_urn:schemas-microsoft-com:office:office#Author">
    <vt:lpwstr>Melissa Orkwis</vt:lpwstr>
  </property>
  <property fmtid="{D5CDD505-2E9C-101B-9397-08002B2CF9AE}" pid="6" name="ContentTypeId">
    <vt:lpwstr>0x01010070C1FD67A27ABC49B3585D693564B530</vt:lpwstr>
  </property>
</Properties>
</file>