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sldIdLst>
    <p:sldId id="256" r:id="rId5"/>
    <p:sldId id="268" r:id="rId6"/>
    <p:sldId id="285" r:id="rId7"/>
    <p:sldId id="265" r:id="rId8"/>
    <p:sldId id="271" r:id="rId9"/>
    <p:sldId id="272" r:id="rId10"/>
    <p:sldId id="274" r:id="rId11"/>
    <p:sldId id="289" r:id="rId12"/>
    <p:sldId id="290" r:id="rId13"/>
    <p:sldId id="288" r:id="rId14"/>
    <p:sldId id="281" r:id="rId15"/>
    <p:sldId id="283" r:id="rId16"/>
    <p:sldId id="284" r:id="rId17"/>
    <p:sldId id="287" r:id="rId18"/>
    <p:sldId id="269" r:id="rId19"/>
    <p:sldId id="286" r:id="rId20"/>
    <p:sldId id="293" r:id="rId21"/>
    <p:sldId id="292" r:id="rId22"/>
    <p:sldId id="270" r:id="rId23"/>
    <p:sldId id="291" r:id="rId24"/>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A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2"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12F63F-159F-E209-EA2E-292CBB5456C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499D2843-F6C0-8A1D-88F8-8C8F61C1F2DF}"/>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E117250A-94AD-47C7-966E-550C349D70D4}" type="datetimeFigureOut">
              <a:rPr lang="en-US"/>
              <a:pPr>
                <a:defRPr/>
              </a:pPr>
              <a:t>5/9/2023</a:t>
            </a:fld>
            <a:endParaRPr lang="en-US"/>
          </a:p>
        </p:txBody>
      </p:sp>
      <p:sp>
        <p:nvSpPr>
          <p:cNvPr id="4" name="Slide Image Placeholder 3">
            <a:extLst>
              <a:ext uri="{FF2B5EF4-FFF2-40B4-BE49-F238E27FC236}">
                <a16:creationId xmlns:a16="http://schemas.microsoft.com/office/drawing/2014/main" id="{2B3C67EA-4ABE-F611-D86B-7AAFFCBFE99E}"/>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F36F9231-CBCD-92AB-FB2F-41BCBC6F68B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E113BC7-8212-E94B-6F6D-A88AFB296674}"/>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71BE8669-9C09-B41C-9586-6684A9059C06}"/>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0DB3504-9809-452B-90CF-D1C8E91E312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E38C1C30-41BE-33E3-708A-4CD37FD160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FF634894-1806-6226-D12B-BEF4BE9BE2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942F868B-0E4D-E787-544C-936B31B38B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736A3A1-728B-457B-9CBB-319B84B31EBB}" type="slidenum">
              <a:rPr lang="en-US" altLang="en-US"/>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E38C1C30-41BE-33E3-708A-4CD37FD160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FF634894-1806-6226-D12B-BEF4BE9BE2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942F868B-0E4D-E787-544C-936B31B38B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736A3A1-728B-457B-9CBB-319B84B31EBB}" type="slidenum">
              <a:rPr lang="en-US" altLang="en-US"/>
              <a:pPr/>
              <a:t>20</a:t>
            </a:fld>
            <a:endParaRPr lang="en-US" altLang="en-US"/>
          </a:p>
        </p:txBody>
      </p:sp>
    </p:spTree>
    <p:extLst>
      <p:ext uri="{BB962C8B-B14F-4D97-AF65-F5344CB8AC3E}">
        <p14:creationId xmlns:p14="http://schemas.microsoft.com/office/powerpoint/2010/main" val="972744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C6975E9-8F8A-81CB-CAC8-D415B468DEB6}"/>
              </a:ext>
            </a:extLst>
          </p:cNvPr>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ED963429-5944-FFB9-7438-7D1E7F0254BE}"/>
              </a:ext>
            </a:extLst>
          </p:cNvPr>
          <p:cNvSpPr/>
          <p:nvPr/>
        </p:nvSpPr>
        <p:spPr>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237D1AF5-E394-3559-1D8A-785135ACF0FB}"/>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id="{01CAD6E5-1697-522D-8112-91DBC02799F3}"/>
              </a:ext>
            </a:extLst>
          </p:cNvPr>
          <p:cNvSpPr>
            <a:spLocks noGrp="1"/>
          </p:cNvSpPr>
          <p:nvPr>
            <p:ph type="dt" sz="half" idx="10"/>
          </p:nvPr>
        </p:nvSpPr>
        <p:spPr/>
        <p:txBody>
          <a:bodyPr/>
          <a:lstStyle>
            <a:lvl1pPr>
              <a:defRPr/>
            </a:lvl1pPr>
          </a:lstStyle>
          <a:p>
            <a:pPr>
              <a:defRPr/>
            </a:pPr>
            <a:fld id="{60B31454-2936-4979-A438-905EFFDE9F94}" type="datetime1">
              <a:rPr lang="en-US"/>
              <a:pPr>
                <a:defRPr/>
              </a:pPr>
              <a:t>5/9/2023</a:t>
            </a:fld>
            <a:endParaRPr lang="en-US"/>
          </a:p>
        </p:txBody>
      </p:sp>
      <p:sp>
        <p:nvSpPr>
          <p:cNvPr id="8" name="Footer Placeholder 4">
            <a:extLst>
              <a:ext uri="{FF2B5EF4-FFF2-40B4-BE49-F238E27FC236}">
                <a16:creationId xmlns:a16="http://schemas.microsoft.com/office/drawing/2014/main" id="{8DBC35A9-E731-1CE3-4BE2-5E53304221B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AAE23B1-BC1D-574D-93C5-48099919A3C3}"/>
              </a:ext>
            </a:extLst>
          </p:cNvPr>
          <p:cNvSpPr>
            <a:spLocks noGrp="1"/>
          </p:cNvSpPr>
          <p:nvPr>
            <p:ph type="sldNum" sz="quarter" idx="12"/>
          </p:nvPr>
        </p:nvSpPr>
        <p:spPr/>
        <p:txBody>
          <a:bodyPr/>
          <a:lstStyle>
            <a:lvl1pPr>
              <a:defRPr/>
            </a:lvl1pPr>
          </a:lstStyle>
          <a:p>
            <a:fld id="{6908E75D-1B05-4A6C-93FA-D0A88D0BBB3E}" type="slidenum">
              <a:rPr lang="en-US" altLang="en-US"/>
              <a:pPr/>
              <a:t>‹#›</a:t>
            </a:fld>
            <a:endParaRPr lang="en-US" altLang="en-US"/>
          </a:p>
        </p:txBody>
      </p:sp>
    </p:spTree>
    <p:extLst>
      <p:ext uri="{BB962C8B-B14F-4D97-AF65-F5344CB8AC3E}">
        <p14:creationId xmlns:p14="http://schemas.microsoft.com/office/powerpoint/2010/main" val="3213179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29A3F40-32A2-25EA-440B-6218BB7B8B83}"/>
              </a:ext>
            </a:extLst>
          </p:cNvPr>
          <p:cNvSpPr>
            <a:spLocks noGrp="1"/>
          </p:cNvSpPr>
          <p:nvPr>
            <p:ph type="dt" sz="half" idx="10"/>
          </p:nvPr>
        </p:nvSpPr>
        <p:spPr/>
        <p:txBody>
          <a:bodyPr/>
          <a:lstStyle>
            <a:lvl1pPr>
              <a:defRPr/>
            </a:lvl1pPr>
          </a:lstStyle>
          <a:p>
            <a:pPr>
              <a:defRPr/>
            </a:pPr>
            <a:fld id="{C59F9C8A-E124-4A20-A04B-54755EC6B5F0}" type="datetime1">
              <a:rPr lang="en-US"/>
              <a:pPr>
                <a:defRPr/>
              </a:pPr>
              <a:t>5/9/2023</a:t>
            </a:fld>
            <a:endParaRPr lang="en-US"/>
          </a:p>
        </p:txBody>
      </p:sp>
      <p:sp>
        <p:nvSpPr>
          <p:cNvPr id="5" name="Footer Placeholder 4">
            <a:extLst>
              <a:ext uri="{FF2B5EF4-FFF2-40B4-BE49-F238E27FC236}">
                <a16:creationId xmlns:a16="http://schemas.microsoft.com/office/drawing/2014/main" id="{AE7AF925-B570-D0A5-1250-3E9EA6293F5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C98FFDC-7FCD-A2C1-11DD-9C33FF121A8E}"/>
              </a:ext>
            </a:extLst>
          </p:cNvPr>
          <p:cNvSpPr>
            <a:spLocks noGrp="1"/>
          </p:cNvSpPr>
          <p:nvPr>
            <p:ph type="sldNum" sz="quarter" idx="12"/>
          </p:nvPr>
        </p:nvSpPr>
        <p:spPr/>
        <p:txBody>
          <a:bodyPr/>
          <a:lstStyle>
            <a:lvl1pPr>
              <a:defRPr/>
            </a:lvl1pPr>
          </a:lstStyle>
          <a:p>
            <a:fld id="{A77F0F7F-42D3-4622-B71D-EE3AB7327CAA}" type="slidenum">
              <a:rPr lang="en-US" altLang="en-US"/>
              <a:pPr/>
              <a:t>‹#›</a:t>
            </a:fld>
            <a:endParaRPr lang="en-US" altLang="en-US"/>
          </a:p>
        </p:txBody>
      </p:sp>
    </p:spTree>
    <p:extLst>
      <p:ext uri="{BB962C8B-B14F-4D97-AF65-F5344CB8AC3E}">
        <p14:creationId xmlns:p14="http://schemas.microsoft.com/office/powerpoint/2010/main" val="1750294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3DF08D-4DFE-F687-3400-736AE684EFC6}"/>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ED9DB7F9-F3A0-2D53-760D-808A38E9B12B}"/>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a:extLst>
              <a:ext uri="{FF2B5EF4-FFF2-40B4-BE49-F238E27FC236}">
                <a16:creationId xmlns:a16="http://schemas.microsoft.com/office/drawing/2014/main" id="{850FF7A0-41FB-FE89-9A45-22967505120F}"/>
              </a:ext>
            </a:extLst>
          </p:cNvPr>
          <p:cNvSpPr>
            <a:spLocks noGrp="1"/>
          </p:cNvSpPr>
          <p:nvPr>
            <p:ph type="dt" sz="half" idx="10"/>
          </p:nvPr>
        </p:nvSpPr>
        <p:spPr/>
        <p:txBody>
          <a:bodyPr/>
          <a:lstStyle>
            <a:lvl1pPr>
              <a:defRPr/>
            </a:lvl1pPr>
          </a:lstStyle>
          <a:p>
            <a:pPr>
              <a:defRPr/>
            </a:pPr>
            <a:fld id="{0BBA9DE1-FB8B-4490-906B-4CE154AE4D77}" type="datetime1">
              <a:rPr lang="en-US"/>
              <a:pPr>
                <a:defRPr/>
              </a:pPr>
              <a:t>5/9/2023</a:t>
            </a:fld>
            <a:endParaRPr lang="en-US"/>
          </a:p>
        </p:txBody>
      </p:sp>
      <p:sp>
        <p:nvSpPr>
          <p:cNvPr id="7" name="Footer Placeholder 4">
            <a:extLst>
              <a:ext uri="{FF2B5EF4-FFF2-40B4-BE49-F238E27FC236}">
                <a16:creationId xmlns:a16="http://schemas.microsoft.com/office/drawing/2014/main" id="{C4842488-2BE9-C59D-9616-F945D2E87F9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B963917D-5700-AFFA-ACBF-EDF699EDCF23}"/>
              </a:ext>
            </a:extLst>
          </p:cNvPr>
          <p:cNvSpPr>
            <a:spLocks noGrp="1"/>
          </p:cNvSpPr>
          <p:nvPr>
            <p:ph type="sldNum" sz="quarter" idx="12"/>
          </p:nvPr>
        </p:nvSpPr>
        <p:spPr/>
        <p:txBody>
          <a:bodyPr/>
          <a:lstStyle>
            <a:lvl1pPr>
              <a:defRPr/>
            </a:lvl1pPr>
          </a:lstStyle>
          <a:p>
            <a:fld id="{B5B3CA2A-C096-44D3-BB92-12268038BD24}" type="slidenum">
              <a:rPr lang="en-US" altLang="en-US"/>
              <a:pPr/>
              <a:t>‹#›</a:t>
            </a:fld>
            <a:endParaRPr lang="en-US" altLang="en-US"/>
          </a:p>
        </p:txBody>
      </p:sp>
    </p:spTree>
    <p:extLst>
      <p:ext uri="{BB962C8B-B14F-4D97-AF65-F5344CB8AC3E}">
        <p14:creationId xmlns:p14="http://schemas.microsoft.com/office/powerpoint/2010/main" val="402997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CF2450-A6C8-8ED1-D0FF-78F2A3C001B6}"/>
              </a:ext>
            </a:extLst>
          </p:cNvPr>
          <p:cNvSpPr>
            <a:spLocks noGrp="1"/>
          </p:cNvSpPr>
          <p:nvPr>
            <p:ph type="dt" sz="half" idx="10"/>
          </p:nvPr>
        </p:nvSpPr>
        <p:spPr/>
        <p:txBody>
          <a:bodyPr/>
          <a:lstStyle>
            <a:lvl1pPr>
              <a:defRPr/>
            </a:lvl1pPr>
          </a:lstStyle>
          <a:p>
            <a:pPr>
              <a:defRPr/>
            </a:pPr>
            <a:fld id="{C8BBFF55-1EC2-4644-AAFE-12C44A37C8D3}" type="datetime1">
              <a:rPr lang="en-US"/>
              <a:pPr>
                <a:defRPr/>
              </a:pPr>
              <a:t>5/9/2023</a:t>
            </a:fld>
            <a:endParaRPr lang="en-US"/>
          </a:p>
        </p:txBody>
      </p:sp>
      <p:sp>
        <p:nvSpPr>
          <p:cNvPr id="5" name="Footer Placeholder 4">
            <a:extLst>
              <a:ext uri="{FF2B5EF4-FFF2-40B4-BE49-F238E27FC236}">
                <a16:creationId xmlns:a16="http://schemas.microsoft.com/office/drawing/2014/main" id="{CB634736-74E6-0DF5-7729-1F99BEDEBFD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D2C07ED-C5E2-2A1C-9F51-A2CADB07E6F2}"/>
              </a:ext>
            </a:extLst>
          </p:cNvPr>
          <p:cNvSpPr>
            <a:spLocks noGrp="1"/>
          </p:cNvSpPr>
          <p:nvPr>
            <p:ph type="sldNum" sz="quarter" idx="12"/>
          </p:nvPr>
        </p:nvSpPr>
        <p:spPr/>
        <p:txBody>
          <a:bodyPr/>
          <a:lstStyle>
            <a:lvl1pPr>
              <a:defRPr/>
            </a:lvl1pPr>
          </a:lstStyle>
          <a:p>
            <a:fld id="{8C4D5CE2-9A44-4B04-8415-25F38A80E6A0}" type="slidenum">
              <a:rPr lang="en-US" altLang="en-US"/>
              <a:pPr/>
              <a:t>‹#›</a:t>
            </a:fld>
            <a:endParaRPr lang="en-US" altLang="en-US"/>
          </a:p>
        </p:txBody>
      </p:sp>
    </p:spTree>
    <p:extLst>
      <p:ext uri="{BB962C8B-B14F-4D97-AF65-F5344CB8AC3E}">
        <p14:creationId xmlns:p14="http://schemas.microsoft.com/office/powerpoint/2010/main" val="4024219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862B8F0-A828-4D6F-8824-41215FB71801}"/>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441FFED2-5D2A-120D-3F6B-F46661497E1F}"/>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5ACEC252-D1EF-DF15-7E88-CB3A145ED75C}"/>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54318FEA-34E3-3F5D-5B4E-0AA7832EDA49}"/>
              </a:ext>
            </a:extLst>
          </p:cNvPr>
          <p:cNvSpPr>
            <a:spLocks noGrp="1"/>
          </p:cNvSpPr>
          <p:nvPr>
            <p:ph type="dt" sz="half" idx="10"/>
          </p:nvPr>
        </p:nvSpPr>
        <p:spPr/>
        <p:txBody>
          <a:bodyPr/>
          <a:lstStyle>
            <a:lvl1pPr>
              <a:defRPr/>
            </a:lvl1pPr>
          </a:lstStyle>
          <a:p>
            <a:pPr>
              <a:defRPr/>
            </a:pPr>
            <a:fld id="{BCA6B904-0899-40CC-AF11-BBD447D3A030}" type="datetime1">
              <a:rPr lang="en-US"/>
              <a:pPr>
                <a:defRPr/>
              </a:pPr>
              <a:t>5/9/2023</a:t>
            </a:fld>
            <a:endParaRPr lang="en-US"/>
          </a:p>
        </p:txBody>
      </p:sp>
      <p:sp>
        <p:nvSpPr>
          <p:cNvPr id="8" name="Footer Placeholder 4">
            <a:extLst>
              <a:ext uri="{FF2B5EF4-FFF2-40B4-BE49-F238E27FC236}">
                <a16:creationId xmlns:a16="http://schemas.microsoft.com/office/drawing/2014/main" id="{717AE420-94B1-E1B6-4FBD-23834730BF5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4FC00CB-6884-A536-C3B0-26F2AEEF59AF}"/>
              </a:ext>
            </a:extLst>
          </p:cNvPr>
          <p:cNvSpPr>
            <a:spLocks noGrp="1"/>
          </p:cNvSpPr>
          <p:nvPr>
            <p:ph type="sldNum" sz="quarter" idx="12"/>
          </p:nvPr>
        </p:nvSpPr>
        <p:spPr/>
        <p:txBody>
          <a:bodyPr/>
          <a:lstStyle>
            <a:lvl1pPr>
              <a:defRPr/>
            </a:lvl1pPr>
          </a:lstStyle>
          <a:p>
            <a:fld id="{4450F505-1C4D-4310-9B15-DB699B0302A5}" type="slidenum">
              <a:rPr lang="en-US" altLang="en-US"/>
              <a:pPr/>
              <a:t>‹#›</a:t>
            </a:fld>
            <a:endParaRPr lang="en-US" altLang="en-US"/>
          </a:p>
        </p:txBody>
      </p:sp>
    </p:spTree>
    <p:extLst>
      <p:ext uri="{BB962C8B-B14F-4D97-AF65-F5344CB8AC3E}">
        <p14:creationId xmlns:p14="http://schemas.microsoft.com/office/powerpoint/2010/main" val="3742740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FD7FF516-07C9-891F-B34A-E5D1CE880E35}"/>
              </a:ext>
            </a:extLst>
          </p:cNvPr>
          <p:cNvSpPr>
            <a:spLocks noGrp="1"/>
          </p:cNvSpPr>
          <p:nvPr>
            <p:ph type="dt" sz="half" idx="10"/>
          </p:nvPr>
        </p:nvSpPr>
        <p:spPr/>
        <p:txBody>
          <a:bodyPr/>
          <a:lstStyle>
            <a:lvl1pPr>
              <a:defRPr/>
            </a:lvl1pPr>
          </a:lstStyle>
          <a:p>
            <a:pPr>
              <a:defRPr/>
            </a:pPr>
            <a:fld id="{821875C9-E429-4B61-B774-1B631997F6EA}" type="datetime1">
              <a:rPr lang="en-US"/>
              <a:pPr>
                <a:defRPr/>
              </a:pPr>
              <a:t>5/9/2023</a:t>
            </a:fld>
            <a:endParaRPr lang="en-US"/>
          </a:p>
        </p:txBody>
      </p:sp>
      <p:sp>
        <p:nvSpPr>
          <p:cNvPr id="5" name="Footer Placeholder 4">
            <a:extLst>
              <a:ext uri="{FF2B5EF4-FFF2-40B4-BE49-F238E27FC236}">
                <a16:creationId xmlns:a16="http://schemas.microsoft.com/office/drawing/2014/main" id="{E9219097-1542-DC26-5D67-963CC4B9E72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05462ED-7EEF-7F4B-7F62-736553C43CE0}"/>
              </a:ext>
            </a:extLst>
          </p:cNvPr>
          <p:cNvSpPr>
            <a:spLocks noGrp="1"/>
          </p:cNvSpPr>
          <p:nvPr>
            <p:ph type="sldNum" sz="quarter" idx="12"/>
          </p:nvPr>
        </p:nvSpPr>
        <p:spPr/>
        <p:txBody>
          <a:bodyPr/>
          <a:lstStyle>
            <a:lvl1pPr>
              <a:defRPr/>
            </a:lvl1pPr>
          </a:lstStyle>
          <a:p>
            <a:fld id="{5FEEF748-6547-4236-9CAD-EFDFF0DD6CBC}" type="slidenum">
              <a:rPr lang="en-US" altLang="en-US"/>
              <a:pPr/>
              <a:t>‹#›</a:t>
            </a:fld>
            <a:endParaRPr lang="en-US" altLang="en-US"/>
          </a:p>
        </p:txBody>
      </p:sp>
    </p:spTree>
    <p:extLst>
      <p:ext uri="{BB962C8B-B14F-4D97-AF65-F5344CB8AC3E}">
        <p14:creationId xmlns:p14="http://schemas.microsoft.com/office/powerpoint/2010/main" val="3259789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7EA9FE39-ACCF-5E7C-34D0-FBB1919EE3D0}"/>
              </a:ext>
            </a:extLst>
          </p:cNvPr>
          <p:cNvSpPr>
            <a:spLocks noGrp="1"/>
          </p:cNvSpPr>
          <p:nvPr>
            <p:ph type="dt" sz="half" idx="10"/>
          </p:nvPr>
        </p:nvSpPr>
        <p:spPr/>
        <p:txBody>
          <a:bodyPr/>
          <a:lstStyle>
            <a:lvl1pPr>
              <a:defRPr/>
            </a:lvl1pPr>
          </a:lstStyle>
          <a:p>
            <a:pPr>
              <a:defRPr/>
            </a:pPr>
            <a:fld id="{1E07C55B-D93F-475F-B50E-FC6ECA09D367}" type="datetime1">
              <a:rPr lang="en-US"/>
              <a:pPr>
                <a:defRPr/>
              </a:pPr>
              <a:t>5/9/2023</a:t>
            </a:fld>
            <a:endParaRPr lang="en-US"/>
          </a:p>
        </p:txBody>
      </p:sp>
      <p:sp>
        <p:nvSpPr>
          <p:cNvPr id="7" name="Footer Placeholder 4">
            <a:extLst>
              <a:ext uri="{FF2B5EF4-FFF2-40B4-BE49-F238E27FC236}">
                <a16:creationId xmlns:a16="http://schemas.microsoft.com/office/drawing/2014/main" id="{ADE482B4-8ACF-416B-5CE9-0AE7E8088F08}"/>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3B8DF500-513F-E365-9560-6D1553634BF3}"/>
              </a:ext>
            </a:extLst>
          </p:cNvPr>
          <p:cNvSpPr>
            <a:spLocks noGrp="1"/>
          </p:cNvSpPr>
          <p:nvPr>
            <p:ph type="sldNum" sz="quarter" idx="12"/>
          </p:nvPr>
        </p:nvSpPr>
        <p:spPr/>
        <p:txBody>
          <a:bodyPr/>
          <a:lstStyle>
            <a:lvl1pPr>
              <a:defRPr/>
            </a:lvl1pPr>
          </a:lstStyle>
          <a:p>
            <a:fld id="{7D550C68-5E29-45C9-9A92-DE1D33DCC277}" type="slidenum">
              <a:rPr lang="en-US" altLang="en-US"/>
              <a:pPr/>
              <a:t>‹#›</a:t>
            </a:fld>
            <a:endParaRPr lang="en-US" altLang="en-US"/>
          </a:p>
        </p:txBody>
      </p:sp>
    </p:spTree>
    <p:extLst>
      <p:ext uri="{BB962C8B-B14F-4D97-AF65-F5344CB8AC3E}">
        <p14:creationId xmlns:p14="http://schemas.microsoft.com/office/powerpoint/2010/main" val="3326515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01F2BAC7-C60B-A905-B74F-BBF9BE994F38}"/>
              </a:ext>
            </a:extLst>
          </p:cNvPr>
          <p:cNvSpPr>
            <a:spLocks noGrp="1"/>
          </p:cNvSpPr>
          <p:nvPr>
            <p:ph type="dt" sz="half" idx="10"/>
          </p:nvPr>
        </p:nvSpPr>
        <p:spPr/>
        <p:txBody>
          <a:bodyPr/>
          <a:lstStyle>
            <a:lvl1pPr>
              <a:defRPr/>
            </a:lvl1pPr>
          </a:lstStyle>
          <a:p>
            <a:pPr>
              <a:defRPr/>
            </a:pPr>
            <a:fld id="{82011532-E67A-443D-99D8-82242FB1587B}" type="datetime1">
              <a:rPr lang="en-US"/>
              <a:pPr>
                <a:defRPr/>
              </a:pPr>
              <a:t>5/9/2023</a:t>
            </a:fld>
            <a:endParaRPr lang="en-US"/>
          </a:p>
        </p:txBody>
      </p:sp>
      <p:sp>
        <p:nvSpPr>
          <p:cNvPr id="4" name="Footer Placeholder 4">
            <a:extLst>
              <a:ext uri="{FF2B5EF4-FFF2-40B4-BE49-F238E27FC236}">
                <a16:creationId xmlns:a16="http://schemas.microsoft.com/office/drawing/2014/main" id="{50FE055C-626A-7F54-4C34-2CC2EC743E2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81F65C0-A7BC-A471-37A9-22BCD7A1DEA5}"/>
              </a:ext>
            </a:extLst>
          </p:cNvPr>
          <p:cNvSpPr>
            <a:spLocks noGrp="1"/>
          </p:cNvSpPr>
          <p:nvPr>
            <p:ph type="sldNum" sz="quarter" idx="12"/>
          </p:nvPr>
        </p:nvSpPr>
        <p:spPr/>
        <p:txBody>
          <a:bodyPr/>
          <a:lstStyle>
            <a:lvl1pPr>
              <a:defRPr/>
            </a:lvl1pPr>
          </a:lstStyle>
          <a:p>
            <a:fld id="{24C719F0-A584-4845-B3FA-206FC5B9198C}" type="slidenum">
              <a:rPr lang="en-US" altLang="en-US"/>
              <a:pPr/>
              <a:t>‹#›</a:t>
            </a:fld>
            <a:endParaRPr lang="en-US" altLang="en-US"/>
          </a:p>
        </p:txBody>
      </p:sp>
    </p:spTree>
    <p:extLst>
      <p:ext uri="{BB962C8B-B14F-4D97-AF65-F5344CB8AC3E}">
        <p14:creationId xmlns:p14="http://schemas.microsoft.com/office/powerpoint/2010/main" val="118742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0A5217-406C-05AA-5B18-E3469AFF888A}"/>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a:extLst>
              <a:ext uri="{FF2B5EF4-FFF2-40B4-BE49-F238E27FC236}">
                <a16:creationId xmlns:a16="http://schemas.microsoft.com/office/drawing/2014/main" id="{6E150A31-C2C6-5607-1051-97CD2C138659}"/>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a:extLst>
              <a:ext uri="{FF2B5EF4-FFF2-40B4-BE49-F238E27FC236}">
                <a16:creationId xmlns:a16="http://schemas.microsoft.com/office/drawing/2014/main" id="{2E558D05-BF71-FB5D-E13C-148E9C24E382}"/>
              </a:ext>
            </a:extLst>
          </p:cNvPr>
          <p:cNvSpPr>
            <a:spLocks noGrp="1"/>
          </p:cNvSpPr>
          <p:nvPr>
            <p:ph type="dt" sz="half" idx="10"/>
          </p:nvPr>
        </p:nvSpPr>
        <p:spPr/>
        <p:txBody>
          <a:bodyPr/>
          <a:lstStyle>
            <a:lvl1pPr>
              <a:defRPr/>
            </a:lvl1pPr>
          </a:lstStyle>
          <a:p>
            <a:pPr>
              <a:defRPr/>
            </a:pPr>
            <a:fld id="{57078FA7-26D4-4EDA-B144-77B34C2AFDB9}" type="datetime1">
              <a:rPr lang="en-US"/>
              <a:pPr>
                <a:defRPr/>
              </a:pPr>
              <a:t>5/9/2023</a:t>
            </a:fld>
            <a:endParaRPr lang="en-US"/>
          </a:p>
        </p:txBody>
      </p:sp>
      <p:sp>
        <p:nvSpPr>
          <p:cNvPr id="5" name="Footer Placeholder 7">
            <a:extLst>
              <a:ext uri="{FF2B5EF4-FFF2-40B4-BE49-F238E27FC236}">
                <a16:creationId xmlns:a16="http://schemas.microsoft.com/office/drawing/2014/main" id="{117FC568-536D-499D-0F79-557FC20A332D}"/>
              </a:ext>
            </a:extLst>
          </p:cNvPr>
          <p:cNvSpPr>
            <a:spLocks noGrp="1"/>
          </p:cNvSpPr>
          <p:nvPr>
            <p:ph type="ftr" sz="quarter" idx="11"/>
          </p:nvPr>
        </p:nvSpPr>
        <p:spPr/>
        <p:txBody>
          <a:bodyPr/>
          <a:lstStyle>
            <a:lvl1pPr>
              <a:defRPr>
                <a:solidFill>
                  <a:srgbClr val="FFFFFF"/>
                </a:solidFill>
              </a:defRPr>
            </a:lvl1pPr>
          </a:lstStyle>
          <a:p>
            <a:pPr>
              <a:defRPr/>
            </a:pPr>
            <a:endParaRPr lang="en-US"/>
          </a:p>
        </p:txBody>
      </p:sp>
      <p:sp>
        <p:nvSpPr>
          <p:cNvPr id="6" name="Slide Number Placeholder 8">
            <a:extLst>
              <a:ext uri="{FF2B5EF4-FFF2-40B4-BE49-F238E27FC236}">
                <a16:creationId xmlns:a16="http://schemas.microsoft.com/office/drawing/2014/main" id="{0AB77B61-557A-2887-6241-ADB35A3867B3}"/>
              </a:ext>
            </a:extLst>
          </p:cNvPr>
          <p:cNvSpPr>
            <a:spLocks noGrp="1"/>
          </p:cNvSpPr>
          <p:nvPr>
            <p:ph type="sldNum" sz="quarter" idx="12"/>
          </p:nvPr>
        </p:nvSpPr>
        <p:spPr/>
        <p:txBody>
          <a:bodyPr/>
          <a:lstStyle>
            <a:lvl1pPr>
              <a:defRPr/>
            </a:lvl1pPr>
          </a:lstStyle>
          <a:p>
            <a:fld id="{04F6772C-CECC-4EC2-B6EB-72800DB7C4E9}" type="slidenum">
              <a:rPr lang="en-US" altLang="en-US"/>
              <a:pPr/>
              <a:t>‹#›</a:t>
            </a:fld>
            <a:endParaRPr lang="en-US" altLang="en-US"/>
          </a:p>
        </p:txBody>
      </p:sp>
    </p:spTree>
    <p:extLst>
      <p:ext uri="{BB962C8B-B14F-4D97-AF65-F5344CB8AC3E}">
        <p14:creationId xmlns:p14="http://schemas.microsoft.com/office/powerpoint/2010/main" val="4290782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7F01707-79B6-7508-4898-12E1A989756D}"/>
              </a:ext>
            </a:extLst>
          </p:cNvPr>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BD9691AB-5CF9-4241-2ABD-0EE10E7C9BFD}"/>
              </a:ext>
            </a:extLst>
          </p:cNvPr>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8FFEAAAA-0BB4-4C7E-848E-A6759A43509B}"/>
              </a:ext>
            </a:extLst>
          </p:cNvPr>
          <p:cNvSpPr>
            <a:spLocks noGrp="1"/>
          </p:cNvSpPr>
          <p:nvPr>
            <p:ph type="dt" sz="half" idx="10"/>
          </p:nvPr>
        </p:nvSpPr>
        <p:spPr>
          <a:xfrm>
            <a:off x="465138" y="6459538"/>
            <a:ext cx="2619375" cy="365125"/>
          </a:xfrm>
        </p:spPr>
        <p:txBody>
          <a:bodyPr/>
          <a:lstStyle>
            <a:lvl1pPr algn="l">
              <a:defRPr/>
            </a:lvl1pPr>
          </a:lstStyle>
          <a:p>
            <a:pPr>
              <a:defRPr/>
            </a:pPr>
            <a:fld id="{1CCC9CFF-8F03-44B2-8001-77DD6355B949}" type="datetime1">
              <a:rPr lang="en-US"/>
              <a:pPr>
                <a:defRPr/>
              </a:pPr>
              <a:t>5/9/2023</a:t>
            </a:fld>
            <a:endParaRPr lang="en-US"/>
          </a:p>
        </p:txBody>
      </p:sp>
      <p:sp>
        <p:nvSpPr>
          <p:cNvPr id="8" name="Footer Placeholder 5">
            <a:extLst>
              <a:ext uri="{FF2B5EF4-FFF2-40B4-BE49-F238E27FC236}">
                <a16:creationId xmlns:a16="http://schemas.microsoft.com/office/drawing/2014/main" id="{4E45B9EB-9645-5A8C-8481-F2B9E62F7A6F}"/>
              </a:ext>
            </a:extLst>
          </p:cNvPr>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en-US"/>
          </a:p>
        </p:txBody>
      </p:sp>
      <p:sp>
        <p:nvSpPr>
          <p:cNvPr id="9" name="Slide Number Placeholder 6">
            <a:extLst>
              <a:ext uri="{FF2B5EF4-FFF2-40B4-BE49-F238E27FC236}">
                <a16:creationId xmlns:a16="http://schemas.microsoft.com/office/drawing/2014/main" id="{C24BAFE2-95A4-75EE-F04E-8902158EE2F2}"/>
              </a:ext>
            </a:extLst>
          </p:cNvPr>
          <p:cNvSpPr>
            <a:spLocks noGrp="1"/>
          </p:cNvSpPr>
          <p:nvPr>
            <p:ph type="sldNum" sz="quarter" idx="12"/>
          </p:nvPr>
        </p:nvSpPr>
        <p:spPr/>
        <p:txBody>
          <a:bodyPr/>
          <a:lstStyle>
            <a:lvl1pPr>
              <a:defRPr>
                <a:solidFill>
                  <a:schemeClr val="tx2"/>
                </a:solidFill>
              </a:defRPr>
            </a:lvl1pPr>
          </a:lstStyle>
          <a:p>
            <a:fld id="{B22446BF-2490-404B-A63C-A6703CD1F80D}" type="slidenum">
              <a:rPr lang="en-US" altLang="en-US"/>
              <a:pPr/>
              <a:t>‹#›</a:t>
            </a:fld>
            <a:endParaRPr lang="en-US" altLang="en-US"/>
          </a:p>
        </p:txBody>
      </p:sp>
    </p:spTree>
    <p:extLst>
      <p:ext uri="{BB962C8B-B14F-4D97-AF65-F5344CB8AC3E}">
        <p14:creationId xmlns:p14="http://schemas.microsoft.com/office/powerpoint/2010/main" val="53663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E58AC1-792E-2747-EA6D-74ECA1EC47CB}"/>
              </a:ext>
            </a:extLst>
          </p:cNvPr>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6C09BB26-25A8-189B-350D-0BDC3C147CD3}"/>
              </a:ext>
            </a:extLst>
          </p:cNvPr>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611812E5-71A1-5BC9-B086-41C867D6C357}"/>
              </a:ext>
            </a:extLst>
          </p:cNvPr>
          <p:cNvSpPr>
            <a:spLocks noGrp="1"/>
          </p:cNvSpPr>
          <p:nvPr>
            <p:ph type="dt" sz="half" idx="10"/>
          </p:nvPr>
        </p:nvSpPr>
        <p:spPr/>
        <p:txBody>
          <a:bodyPr/>
          <a:lstStyle>
            <a:lvl1pPr>
              <a:defRPr/>
            </a:lvl1pPr>
          </a:lstStyle>
          <a:p>
            <a:pPr>
              <a:defRPr/>
            </a:pPr>
            <a:fld id="{1390C835-9B4D-418C-B99F-4650EEC01B56}" type="datetime1">
              <a:rPr lang="en-US"/>
              <a:pPr>
                <a:defRPr/>
              </a:pPr>
              <a:t>5/9/2023</a:t>
            </a:fld>
            <a:endParaRPr lang="en-US"/>
          </a:p>
        </p:txBody>
      </p:sp>
      <p:sp>
        <p:nvSpPr>
          <p:cNvPr id="8" name="Footer Placeholder 5">
            <a:extLst>
              <a:ext uri="{FF2B5EF4-FFF2-40B4-BE49-F238E27FC236}">
                <a16:creationId xmlns:a16="http://schemas.microsoft.com/office/drawing/2014/main" id="{09582E2F-AB51-A6BA-827F-6F58B4F7602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78B2075C-0676-2E6B-7103-5BC9EB39776D}"/>
              </a:ext>
            </a:extLst>
          </p:cNvPr>
          <p:cNvSpPr>
            <a:spLocks noGrp="1"/>
          </p:cNvSpPr>
          <p:nvPr>
            <p:ph type="sldNum" sz="quarter" idx="12"/>
          </p:nvPr>
        </p:nvSpPr>
        <p:spPr/>
        <p:txBody>
          <a:bodyPr/>
          <a:lstStyle>
            <a:lvl1pPr>
              <a:defRPr/>
            </a:lvl1pPr>
          </a:lstStyle>
          <a:p>
            <a:fld id="{1DD35576-A417-4036-AA2E-0F82C71C4228}" type="slidenum">
              <a:rPr lang="en-US" altLang="en-US"/>
              <a:pPr/>
              <a:t>‹#›</a:t>
            </a:fld>
            <a:endParaRPr lang="en-US" altLang="en-US"/>
          </a:p>
        </p:txBody>
      </p:sp>
    </p:spTree>
    <p:extLst>
      <p:ext uri="{BB962C8B-B14F-4D97-AF65-F5344CB8AC3E}">
        <p14:creationId xmlns:p14="http://schemas.microsoft.com/office/powerpoint/2010/main" val="3508388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6875255-0288-0287-9BCA-3BBB1B9E51CE}"/>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ED05ACEB-C354-5B43-B20F-34D4B29319C2}"/>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1350B0F0-693C-243C-1083-77805A14F7CC}"/>
              </a:ext>
            </a:extLst>
          </p:cNvPr>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9" name="Text Placeholder 2">
            <a:extLst>
              <a:ext uri="{FF2B5EF4-FFF2-40B4-BE49-F238E27FC236}">
                <a16:creationId xmlns:a16="http://schemas.microsoft.com/office/drawing/2014/main" id="{58AC730E-6064-4A09-B847-0B494A15F361}"/>
              </a:ext>
            </a:extLst>
          </p:cNvPr>
          <p:cNvSpPr>
            <a:spLocks noGrp="1"/>
          </p:cNvSpPr>
          <p:nvPr>
            <p:ph type="body" idx="1"/>
          </p:nvPr>
        </p:nvSpPr>
        <p:spPr bwMode="auto">
          <a:xfrm>
            <a:off x="1096963" y="1846263"/>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DAF2F56-BB06-63B9-D852-0C97B9360FA6}"/>
              </a:ext>
            </a:extLst>
          </p:cNvPr>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defRPr>
            </a:lvl1pPr>
          </a:lstStyle>
          <a:p>
            <a:pPr>
              <a:defRPr/>
            </a:pPr>
            <a:fld id="{4EC077AF-E8BD-4E7F-A375-28987EDA2971}" type="datetime1">
              <a:rPr lang="en-US"/>
              <a:pPr>
                <a:defRPr/>
              </a:pPr>
              <a:t>5/9/2023</a:t>
            </a:fld>
            <a:endParaRPr lang="en-US"/>
          </a:p>
        </p:txBody>
      </p:sp>
      <p:sp>
        <p:nvSpPr>
          <p:cNvPr id="5" name="Footer Placeholder 4">
            <a:extLst>
              <a:ext uri="{FF2B5EF4-FFF2-40B4-BE49-F238E27FC236}">
                <a16:creationId xmlns:a16="http://schemas.microsoft.com/office/drawing/2014/main" id="{904299A2-4EF8-E860-D708-7A5D1CD1CD8A}"/>
              </a:ext>
            </a:extLst>
          </p:cNvPr>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56051F21-4FF8-74EC-7EEC-B448CD06CE0B}"/>
              </a:ext>
            </a:extLst>
          </p:cNvPr>
          <p:cNvSpPr>
            <a:spLocks noGrp="1"/>
          </p:cNvSpPr>
          <p:nvPr>
            <p:ph type="sldNum" sz="quarter" idx="4"/>
          </p:nvPr>
        </p:nvSpPr>
        <p:spPr>
          <a:xfrm>
            <a:off x="9901238" y="6459538"/>
            <a:ext cx="131127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defRPr>
            </a:lvl1pPr>
          </a:lstStyle>
          <a:p>
            <a:fld id="{E133B86E-F68E-45B4-B7D4-434E5C3FFDFB}" type="slidenum">
              <a:rPr lang="en-US" altLang="en-US"/>
              <a:pPr/>
              <a:t>‹#›</a:t>
            </a:fld>
            <a:endParaRPr lang="en-US" altLang="en-US"/>
          </a:p>
        </p:txBody>
      </p:sp>
      <p:cxnSp>
        <p:nvCxnSpPr>
          <p:cNvPr id="10" name="Straight Connector 9">
            <a:extLst>
              <a:ext uri="{FF2B5EF4-FFF2-40B4-BE49-F238E27FC236}">
                <a16:creationId xmlns:a16="http://schemas.microsoft.com/office/drawing/2014/main" id="{1E39844B-3A5C-2E78-8068-B5A17B98C6CD}"/>
              </a:ext>
            </a:extLst>
          </p:cNvPr>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91" r:id="rId1"/>
    <p:sldLayoutId id="2147483786" r:id="rId2"/>
    <p:sldLayoutId id="2147483792" r:id="rId3"/>
    <p:sldLayoutId id="2147483787" r:id="rId4"/>
    <p:sldLayoutId id="2147483788" r:id="rId5"/>
    <p:sldLayoutId id="2147483789" r:id="rId6"/>
    <p:sldLayoutId id="2147483793" r:id="rId7"/>
    <p:sldLayoutId id="2147483794" r:id="rId8"/>
    <p:sldLayoutId id="2147483795" r:id="rId9"/>
    <p:sldLayoutId id="2147483790" r:id="rId10"/>
    <p:sldLayoutId id="2147483796" r:id="rId11"/>
  </p:sldLayoutIdLst>
  <p:hf hdr="0" ftr="0" dt="0"/>
  <p:txStyles>
    <p:titleStyle>
      <a:lvl1pPr algn="l" rtl="0" eaLnBrk="1" fontAlgn="base" hangingPunct="1">
        <a:lnSpc>
          <a:spcPct val="85000"/>
        </a:lnSpc>
        <a:spcBef>
          <a:spcPct val="0"/>
        </a:spcBef>
        <a:spcAft>
          <a:spcPct val="0"/>
        </a:spcAft>
        <a:defRPr sz="4800" kern="1200" spc="-50">
          <a:solidFill>
            <a:srgbClr val="404040"/>
          </a:solidFill>
          <a:latin typeface="+mj-lt"/>
          <a:ea typeface="+mj-ea"/>
          <a:cs typeface="+mj-cs"/>
        </a:defRPr>
      </a:lvl1pPr>
      <a:lvl2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2pPr>
      <a:lvl3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3pPr>
      <a:lvl4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4pPr>
      <a:lvl5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5pPr>
      <a:lvl6pPr marL="4572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6pPr>
      <a:lvl7pPr marL="9144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7pPr>
      <a:lvl8pPr marL="13716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8pPr>
      <a:lvl9pPr marL="18288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1" fontAlgn="base"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79A5CA5-5F44-1E20-BED7-616E0F182606}"/>
              </a:ext>
            </a:extLst>
          </p:cNvPr>
          <p:cNvSpPr>
            <a:spLocks noGrp="1"/>
          </p:cNvSpPr>
          <p:nvPr>
            <p:ph type="subTitle" idx="1"/>
          </p:nvPr>
        </p:nvSpPr>
        <p:spPr>
          <a:xfrm>
            <a:off x="1100138" y="4456113"/>
            <a:ext cx="10058400" cy="1143000"/>
          </a:xfrm>
        </p:spPr>
        <p:txBody>
          <a:bodyPr rtlCol="0"/>
          <a:lstStyle/>
          <a:p>
            <a:pPr algn="ctr" eaLnBrk="1" fontAlgn="auto" hangingPunct="1">
              <a:defRPr/>
            </a:pPr>
            <a:r>
              <a:rPr lang="en-US" sz="4400" b="1" dirty="0">
                <a:solidFill>
                  <a:schemeClr val="tx1"/>
                </a:solidFill>
                <a:latin typeface="Gotham Rounded Light" pitchFamily="50" charset="0"/>
              </a:rPr>
              <a:t>FY24 Budget Training</a:t>
            </a:r>
          </a:p>
        </p:txBody>
      </p:sp>
      <p:pic>
        <p:nvPicPr>
          <p:cNvPr id="9219" name="Picture 4">
            <a:extLst>
              <a:ext uri="{FF2B5EF4-FFF2-40B4-BE49-F238E27FC236}">
                <a16:creationId xmlns:a16="http://schemas.microsoft.com/office/drawing/2014/main" id="{921DA532-BAE1-F5F5-BE70-B61A1271CDA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90625" y="900113"/>
            <a:ext cx="9871075" cy="257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9707009E-0060-1ABB-F2F0-B11A74B8F315}"/>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4FE7C3C9-AECF-470C-9FD2-A2DB658C8E2C}" type="slidenum">
              <a:rPr lang="en-US" altLang="en-US">
                <a:solidFill>
                  <a:srgbClr val="FFFFFF"/>
                </a:solidFill>
              </a:rPr>
              <a:pPr/>
              <a:t>1</a:t>
            </a:fld>
            <a:endParaRPr lang="en-US" altLang="en-US">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0E843-61E1-54FA-EC3C-5809077D4A9C}"/>
              </a:ext>
            </a:extLst>
          </p:cNvPr>
          <p:cNvSpPr>
            <a:spLocks noGrp="1"/>
          </p:cNvSpPr>
          <p:nvPr>
            <p:ph type="title"/>
          </p:nvPr>
        </p:nvSpPr>
        <p:spPr>
          <a:xfrm>
            <a:off x="457200" y="593725"/>
            <a:ext cx="3200400" cy="2286000"/>
          </a:xfrm>
        </p:spPr>
        <p:txBody>
          <a:bodyPr/>
          <a:lstStyle/>
          <a:p>
            <a:pPr algn="r" eaLnBrk="1" hangingPunct="1">
              <a:defRPr/>
            </a:pPr>
            <a:r>
              <a:rPr lang="en-US" dirty="0">
                <a:latin typeface="Gotham Rounded Medium" panose="02000000000000000000" pitchFamily="50" charset="0"/>
              </a:rPr>
              <a:t>03</a:t>
            </a:r>
          </a:p>
        </p:txBody>
      </p:sp>
      <p:sp>
        <p:nvSpPr>
          <p:cNvPr id="13315" name="Content Placeholder 2">
            <a:extLst>
              <a:ext uri="{FF2B5EF4-FFF2-40B4-BE49-F238E27FC236}">
                <a16:creationId xmlns:a16="http://schemas.microsoft.com/office/drawing/2014/main" id="{C5E4E0DF-EC8F-0301-FF45-A19A3E2C9D4F}"/>
              </a:ext>
            </a:extLst>
          </p:cNvPr>
          <p:cNvSpPr>
            <a:spLocks noGrp="1"/>
          </p:cNvSpPr>
          <p:nvPr>
            <p:ph idx="1"/>
          </p:nvPr>
        </p:nvSpPr>
        <p:spPr>
          <a:xfrm>
            <a:off x="4448264" y="2279912"/>
            <a:ext cx="7472494" cy="599813"/>
          </a:xfrm>
        </p:spPr>
        <p:txBody>
          <a:bodyPr/>
          <a:lstStyle/>
          <a:p>
            <a:pPr eaLnBrk="1" hangingPunct="1"/>
            <a:r>
              <a:rPr lang="en-US" altLang="en-US" sz="4400" dirty="0">
                <a:latin typeface="Gotham Rounded Medium" panose="02000000000000000000" pitchFamily="50" charset="0"/>
              </a:rPr>
              <a:t>Positions</a:t>
            </a:r>
          </a:p>
        </p:txBody>
      </p:sp>
      <p:pic>
        <p:nvPicPr>
          <p:cNvPr id="13317" name="Content Placeholder 4">
            <a:extLst>
              <a:ext uri="{FF2B5EF4-FFF2-40B4-BE49-F238E27FC236}">
                <a16:creationId xmlns:a16="http://schemas.microsoft.com/office/drawing/2014/main" id="{037E4A22-7C72-381F-3108-FBB3FE4178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8953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B9955A9C-C63E-3860-8F97-EB27F41B4034}"/>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D6FD432-43EA-4CFF-897D-D2C7F61FC1BB}" type="slidenum">
              <a:rPr lang="en-US" altLang="en-US">
                <a:solidFill>
                  <a:schemeClr val="tx2"/>
                </a:solidFill>
              </a:rPr>
              <a:pPr/>
              <a:t>10</a:t>
            </a:fld>
            <a:endParaRPr lang="en-US" altLang="en-US">
              <a:solidFill>
                <a:schemeClr val="tx2"/>
              </a:solidFill>
            </a:endParaRPr>
          </a:p>
        </p:txBody>
      </p:sp>
      <p:grpSp>
        <p:nvGrpSpPr>
          <p:cNvPr id="9" name="Group 8">
            <a:extLst>
              <a:ext uri="{FF2B5EF4-FFF2-40B4-BE49-F238E27FC236}">
                <a16:creationId xmlns:a16="http://schemas.microsoft.com/office/drawing/2014/main" id="{86062562-58AA-06C6-682D-595C5C92196B}"/>
              </a:ext>
            </a:extLst>
          </p:cNvPr>
          <p:cNvGrpSpPr/>
          <p:nvPr/>
        </p:nvGrpSpPr>
        <p:grpSpPr>
          <a:xfrm>
            <a:off x="4244829" y="3292576"/>
            <a:ext cx="7880059" cy="1371399"/>
            <a:chOff x="1837192" y="4517673"/>
            <a:chExt cx="8517615" cy="1371399"/>
          </a:xfrm>
        </p:grpSpPr>
        <p:pic>
          <p:nvPicPr>
            <p:cNvPr id="10" name="Picture 9">
              <a:extLst>
                <a:ext uri="{FF2B5EF4-FFF2-40B4-BE49-F238E27FC236}">
                  <a16:creationId xmlns:a16="http://schemas.microsoft.com/office/drawing/2014/main" id="{649E2872-3A33-21D4-4844-C76854F2B714}"/>
                </a:ext>
              </a:extLst>
            </p:cNvPr>
            <p:cNvPicPr>
              <a:picLocks noChangeAspect="1"/>
            </p:cNvPicPr>
            <p:nvPr/>
          </p:nvPicPr>
          <p:blipFill>
            <a:blip r:embed="rId3"/>
            <a:stretch>
              <a:fillRect/>
            </a:stretch>
          </p:blipFill>
          <p:spPr>
            <a:xfrm>
              <a:off x="1837192" y="5425318"/>
              <a:ext cx="8517615" cy="463754"/>
            </a:xfrm>
            <a:prstGeom prst="rect">
              <a:avLst/>
            </a:prstGeom>
          </p:spPr>
        </p:pic>
        <p:grpSp>
          <p:nvGrpSpPr>
            <p:cNvPr id="11" name="Group 10">
              <a:extLst>
                <a:ext uri="{FF2B5EF4-FFF2-40B4-BE49-F238E27FC236}">
                  <a16:creationId xmlns:a16="http://schemas.microsoft.com/office/drawing/2014/main" id="{A80CA05F-5E3D-8D70-51A2-8681036444A6}"/>
                </a:ext>
              </a:extLst>
            </p:cNvPr>
            <p:cNvGrpSpPr/>
            <p:nvPr/>
          </p:nvGrpSpPr>
          <p:grpSpPr>
            <a:xfrm>
              <a:off x="5318620" y="4517673"/>
              <a:ext cx="1367406" cy="1371399"/>
              <a:chOff x="1761688" y="3288666"/>
              <a:chExt cx="1501629" cy="1438511"/>
            </a:xfrm>
          </p:grpSpPr>
          <p:sp>
            <p:nvSpPr>
              <p:cNvPr id="12" name="Rectangle 11">
                <a:extLst>
                  <a:ext uri="{FF2B5EF4-FFF2-40B4-BE49-F238E27FC236}">
                    <a16:creationId xmlns:a16="http://schemas.microsoft.com/office/drawing/2014/main" id="{9F49DD0C-616D-C3F0-749F-2D0005CC8960}"/>
                  </a:ext>
                </a:extLst>
              </p:cNvPr>
              <p:cNvSpPr/>
              <p:nvPr/>
            </p:nvSpPr>
            <p:spPr>
              <a:xfrm>
                <a:off x="1761688" y="4177717"/>
                <a:ext cx="1501629" cy="549460"/>
              </a:xfrm>
              <a:prstGeom prst="rect">
                <a:avLst/>
              </a:prstGeom>
              <a:noFill/>
              <a:ln w="5715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sp>
            <p:nvSpPr>
              <p:cNvPr id="13" name="Arrow: Down 12">
                <a:extLst>
                  <a:ext uri="{FF2B5EF4-FFF2-40B4-BE49-F238E27FC236}">
                    <a16:creationId xmlns:a16="http://schemas.microsoft.com/office/drawing/2014/main" id="{38CEDF92-8B8C-8E34-F7DC-5ACD7B7DCE3C}"/>
                  </a:ext>
                </a:extLst>
              </p:cNvPr>
              <p:cNvSpPr/>
              <p:nvPr/>
            </p:nvSpPr>
            <p:spPr>
              <a:xfrm>
                <a:off x="2244054" y="3288666"/>
                <a:ext cx="536895" cy="813368"/>
              </a:xfrm>
              <a:prstGeom prst="down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grpSp>
      </p:grpSp>
    </p:spTree>
    <p:extLst>
      <p:ext uri="{BB962C8B-B14F-4D97-AF65-F5344CB8AC3E}">
        <p14:creationId xmlns:p14="http://schemas.microsoft.com/office/powerpoint/2010/main" val="3042135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0101-CE03-EF38-CCE5-3CDDB255E6D5}"/>
              </a:ext>
            </a:extLst>
          </p:cNvPr>
          <p:cNvSpPr>
            <a:spLocks noGrp="1"/>
          </p:cNvSpPr>
          <p:nvPr>
            <p:ph type="title"/>
          </p:nvPr>
        </p:nvSpPr>
        <p:spPr/>
        <p:txBody>
          <a:bodyPr/>
          <a:lstStyle/>
          <a:p>
            <a:pPr algn="ctr" eaLnBrk="1" fontAlgn="auto" hangingPunct="1">
              <a:spcAft>
                <a:spcPts val="0"/>
              </a:spcAft>
              <a:defRPr/>
            </a:pPr>
            <a:r>
              <a:rPr lang="en-US" sz="5400" b="1" dirty="0">
                <a:solidFill>
                  <a:schemeClr val="tx1">
                    <a:lumMod val="75000"/>
                    <a:lumOff val="25000"/>
                  </a:schemeClr>
                </a:solidFill>
                <a:latin typeface="Gotham Rounded Medium" panose="02000000000000000000" pitchFamily="50" charset="0"/>
              </a:rPr>
              <a:t>Updated Positions Tab</a:t>
            </a:r>
          </a:p>
        </p:txBody>
      </p:sp>
      <p:sp>
        <p:nvSpPr>
          <p:cNvPr id="11267" name="Content Placeholder 2">
            <a:extLst>
              <a:ext uri="{FF2B5EF4-FFF2-40B4-BE49-F238E27FC236}">
                <a16:creationId xmlns:a16="http://schemas.microsoft.com/office/drawing/2014/main" id="{7F953114-5E53-ED4E-2C88-8E9904C25910}"/>
              </a:ext>
            </a:extLst>
          </p:cNvPr>
          <p:cNvSpPr>
            <a:spLocks noGrp="1"/>
          </p:cNvSpPr>
          <p:nvPr>
            <p:ph idx="1"/>
          </p:nvPr>
        </p:nvSpPr>
        <p:spPr>
          <a:xfrm>
            <a:off x="58722" y="4575176"/>
            <a:ext cx="12038203" cy="1449387"/>
          </a:xfrm>
        </p:spPr>
        <p:txBody>
          <a:bodyPr/>
          <a:lstStyle/>
          <a:p>
            <a:pPr marL="228600" indent="-228600" algn="l" rtl="0" eaLnBrk="1" fontAlgn="ctr" latinLnBrk="0" hangingPunct="1">
              <a:spcBef>
                <a:spcPts val="0"/>
              </a:spcBef>
              <a:spcAft>
                <a:spcPts val="0"/>
              </a:spcAft>
              <a:buFont typeface="+mj-lt"/>
              <a:buAutoNum type="alphaUcPeriod"/>
            </a:pPr>
            <a:r>
              <a:rPr lang="en-US" sz="2400" b="0" i="0" u="none" strike="noStrike" kern="1200" dirty="0">
                <a:solidFill>
                  <a:srgbClr val="000000"/>
                </a:solidFill>
                <a:effectLst/>
              </a:rPr>
              <a:t>The position tab is prepopulated with your originally approved FY23 positions and includes the gross, program &amp; JWB amounts, and the FTE.</a:t>
            </a:r>
            <a:endParaRPr lang="en-US" sz="2400" b="0" i="0" u="none" strike="noStrike" dirty="0">
              <a:effectLst/>
            </a:endParaRPr>
          </a:p>
        </p:txBody>
      </p:sp>
      <p:pic>
        <p:nvPicPr>
          <p:cNvPr id="11268" name="Content Placeholder 3">
            <a:extLst>
              <a:ext uri="{FF2B5EF4-FFF2-40B4-BE49-F238E27FC236}">
                <a16:creationId xmlns:a16="http://schemas.microsoft.com/office/drawing/2014/main" id="{4FEC5F33-3827-ACEF-E61C-0FEE9BDD11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736D3D8E-21B6-E44B-ED7B-851232B2C90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0FA3937-0C77-45FF-8C1A-97BC67DB58B8}" type="slidenum">
              <a:rPr lang="en-US" altLang="en-US">
                <a:solidFill>
                  <a:srgbClr val="FFFFFF"/>
                </a:solidFill>
              </a:rPr>
              <a:pPr/>
              <a:t>11</a:t>
            </a:fld>
            <a:endParaRPr lang="en-US" altLang="en-US">
              <a:solidFill>
                <a:srgbClr val="FFFFFF"/>
              </a:solidFill>
            </a:endParaRPr>
          </a:p>
        </p:txBody>
      </p:sp>
      <p:grpSp>
        <p:nvGrpSpPr>
          <p:cNvPr id="10" name="Group 9">
            <a:extLst>
              <a:ext uri="{FF2B5EF4-FFF2-40B4-BE49-F238E27FC236}">
                <a16:creationId xmlns:a16="http://schemas.microsoft.com/office/drawing/2014/main" id="{1177456A-779B-34AD-E00A-FE417BE0E15E}"/>
              </a:ext>
            </a:extLst>
          </p:cNvPr>
          <p:cNvGrpSpPr/>
          <p:nvPr/>
        </p:nvGrpSpPr>
        <p:grpSpPr>
          <a:xfrm>
            <a:off x="0" y="2079813"/>
            <a:ext cx="12192000" cy="1787167"/>
            <a:chOff x="0" y="2079813"/>
            <a:chExt cx="12192000" cy="1787167"/>
          </a:xfrm>
        </p:grpSpPr>
        <p:pic>
          <p:nvPicPr>
            <p:cNvPr id="11" name="Picture 10">
              <a:extLst>
                <a:ext uri="{FF2B5EF4-FFF2-40B4-BE49-F238E27FC236}">
                  <a16:creationId xmlns:a16="http://schemas.microsoft.com/office/drawing/2014/main" id="{416537FB-D162-530D-1882-3284E0A42461}"/>
                </a:ext>
              </a:extLst>
            </p:cNvPr>
            <p:cNvPicPr>
              <a:picLocks noChangeAspect="1"/>
            </p:cNvPicPr>
            <p:nvPr/>
          </p:nvPicPr>
          <p:blipFill>
            <a:blip r:embed="rId3"/>
            <a:stretch>
              <a:fillRect/>
            </a:stretch>
          </p:blipFill>
          <p:spPr>
            <a:xfrm>
              <a:off x="0" y="2079813"/>
              <a:ext cx="12192000" cy="1787167"/>
            </a:xfrm>
            <a:prstGeom prst="rect">
              <a:avLst/>
            </a:prstGeom>
          </p:spPr>
        </p:pic>
        <p:grpSp>
          <p:nvGrpSpPr>
            <p:cNvPr id="12" name="Group 11">
              <a:extLst>
                <a:ext uri="{FF2B5EF4-FFF2-40B4-BE49-F238E27FC236}">
                  <a16:creationId xmlns:a16="http://schemas.microsoft.com/office/drawing/2014/main" id="{B412436B-1846-AD9B-127A-8029BA0AEFDF}"/>
                </a:ext>
              </a:extLst>
            </p:cNvPr>
            <p:cNvGrpSpPr/>
            <p:nvPr/>
          </p:nvGrpSpPr>
          <p:grpSpPr>
            <a:xfrm>
              <a:off x="1191237" y="2214107"/>
              <a:ext cx="3548541" cy="277001"/>
              <a:chOff x="1191237" y="2214107"/>
              <a:chExt cx="3548541" cy="277001"/>
            </a:xfrm>
          </p:grpSpPr>
          <p:sp>
            <p:nvSpPr>
              <p:cNvPr id="13" name="Arrow: Bent 12">
                <a:extLst>
                  <a:ext uri="{FF2B5EF4-FFF2-40B4-BE49-F238E27FC236}">
                    <a16:creationId xmlns:a16="http://schemas.microsoft.com/office/drawing/2014/main" id="{488372BD-226F-2E31-26D7-D38B7E2BF818}"/>
                  </a:ext>
                </a:extLst>
              </p:cNvPr>
              <p:cNvSpPr/>
              <p:nvPr/>
            </p:nvSpPr>
            <p:spPr>
              <a:xfrm rot="16200000" flipH="1">
                <a:off x="2066241" y="1453060"/>
                <a:ext cx="163042" cy="1913050"/>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sp>
            <p:nvSpPr>
              <p:cNvPr id="14" name="TextBox 13">
                <a:extLst>
                  <a:ext uri="{FF2B5EF4-FFF2-40B4-BE49-F238E27FC236}">
                    <a16:creationId xmlns:a16="http://schemas.microsoft.com/office/drawing/2014/main" id="{97798F81-D68B-BE94-3280-F4D6C47BD666}"/>
                  </a:ext>
                </a:extLst>
              </p:cNvPr>
              <p:cNvSpPr txBox="1"/>
              <p:nvPr/>
            </p:nvSpPr>
            <p:spPr>
              <a:xfrm>
                <a:off x="3104288" y="2214107"/>
                <a:ext cx="226140" cy="261610"/>
              </a:xfrm>
              <a:prstGeom prst="rect">
                <a:avLst/>
              </a:prstGeom>
              <a:solidFill>
                <a:sysClr val="window" lastClr="FFFFFF"/>
              </a:solidFill>
              <a:ln w="38100">
                <a:solidFill>
                  <a:srgbClr val="70AD47"/>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Biome Light"/>
                  </a:rPr>
                  <a:t>A</a:t>
                </a:r>
                <a:endParaRPr kumimoji="0" lang="en-US" sz="1200" b="0" i="0" u="none" strike="noStrike" kern="0" cap="none" spc="0" normalizeH="0" baseline="0" noProof="0" dirty="0">
                  <a:ln>
                    <a:noFill/>
                  </a:ln>
                  <a:solidFill>
                    <a:prstClr val="black"/>
                  </a:solidFill>
                  <a:effectLst/>
                  <a:uLnTx/>
                  <a:uFillTx/>
                  <a:latin typeface="Biome Light"/>
                </a:endParaRPr>
              </a:p>
            </p:txBody>
          </p:sp>
          <p:sp>
            <p:nvSpPr>
              <p:cNvPr id="15" name="Arrow: Bent 14">
                <a:extLst>
                  <a:ext uri="{FF2B5EF4-FFF2-40B4-BE49-F238E27FC236}">
                    <a16:creationId xmlns:a16="http://schemas.microsoft.com/office/drawing/2014/main" id="{C96FD37C-E899-1076-85E3-9DEB878ED998}"/>
                  </a:ext>
                </a:extLst>
              </p:cNvPr>
              <p:cNvSpPr/>
              <p:nvPr/>
            </p:nvSpPr>
            <p:spPr>
              <a:xfrm rot="5400000">
                <a:off x="3953581" y="1704910"/>
                <a:ext cx="163044" cy="1409351"/>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grpSp>
    </p:spTree>
    <p:extLst>
      <p:ext uri="{BB962C8B-B14F-4D97-AF65-F5344CB8AC3E}">
        <p14:creationId xmlns:p14="http://schemas.microsoft.com/office/powerpoint/2010/main" val="1233580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0101-CE03-EF38-CCE5-3CDDB255E6D5}"/>
              </a:ext>
            </a:extLst>
          </p:cNvPr>
          <p:cNvSpPr>
            <a:spLocks noGrp="1"/>
          </p:cNvSpPr>
          <p:nvPr>
            <p:ph type="title"/>
          </p:nvPr>
        </p:nvSpPr>
        <p:spPr/>
        <p:txBody>
          <a:bodyPr/>
          <a:lstStyle/>
          <a:p>
            <a:pPr algn="ctr" eaLnBrk="1" fontAlgn="auto" hangingPunct="1">
              <a:spcAft>
                <a:spcPts val="0"/>
              </a:spcAft>
              <a:defRPr/>
            </a:pPr>
            <a:r>
              <a:rPr lang="en-US" sz="5400" b="1" dirty="0">
                <a:solidFill>
                  <a:schemeClr val="tx1">
                    <a:lumMod val="75000"/>
                    <a:lumOff val="25000"/>
                  </a:schemeClr>
                </a:solidFill>
                <a:latin typeface="Gotham Rounded Medium" panose="02000000000000000000" pitchFamily="50" charset="0"/>
              </a:rPr>
              <a:t>Completing Positions</a:t>
            </a:r>
          </a:p>
        </p:txBody>
      </p:sp>
      <p:sp>
        <p:nvSpPr>
          <p:cNvPr id="11267" name="Content Placeholder 2">
            <a:extLst>
              <a:ext uri="{FF2B5EF4-FFF2-40B4-BE49-F238E27FC236}">
                <a16:creationId xmlns:a16="http://schemas.microsoft.com/office/drawing/2014/main" id="{7F953114-5E53-ED4E-2C88-8E9904C25910}"/>
              </a:ext>
            </a:extLst>
          </p:cNvPr>
          <p:cNvSpPr>
            <a:spLocks noGrp="1"/>
          </p:cNvSpPr>
          <p:nvPr>
            <p:ph idx="1"/>
          </p:nvPr>
        </p:nvSpPr>
        <p:spPr>
          <a:xfrm>
            <a:off x="1066800" y="4493369"/>
            <a:ext cx="10058400" cy="1655762"/>
          </a:xfrm>
        </p:spPr>
        <p:txBody>
          <a:bodyPr/>
          <a:lstStyle/>
          <a:p>
            <a:pPr marL="228600" indent="-228600" algn="l" rtl="0" eaLnBrk="1" fontAlgn="ctr" latinLnBrk="0" hangingPunct="1">
              <a:spcBef>
                <a:spcPts val="0"/>
              </a:spcBef>
              <a:spcAft>
                <a:spcPts val="0"/>
              </a:spcAft>
              <a:buFont typeface="+mj-lt"/>
              <a:buAutoNum type="alphaUcPeriod"/>
            </a:pPr>
            <a:r>
              <a:rPr lang="en-US" sz="1600" b="0" i="0" u="none" strike="noStrike" kern="1200" dirty="0">
                <a:solidFill>
                  <a:srgbClr val="000000"/>
                </a:solidFill>
                <a:effectLst/>
              </a:rPr>
              <a:t>Please complete the FY24 section.  That includes Columns I through L, and O.  Enter the staff name, gross, program &amp; JWB amounts, and the FTE. Please make sure that the FY24 amounts reflect any approved WFS annualized funding by position.</a:t>
            </a:r>
          </a:p>
          <a:p>
            <a:pPr marL="228600" indent="-228600" algn="l" rtl="0" eaLnBrk="1" fontAlgn="ctr" latinLnBrk="0" hangingPunct="1">
              <a:spcBef>
                <a:spcPts val="0"/>
              </a:spcBef>
              <a:spcAft>
                <a:spcPts val="0"/>
              </a:spcAft>
              <a:buFont typeface="+mj-lt"/>
              <a:buAutoNum type="alphaUcPeriod"/>
            </a:pPr>
            <a:r>
              <a:rPr lang="en-US" sz="1600" dirty="0">
                <a:solidFill>
                  <a:srgbClr val="000000"/>
                </a:solidFill>
              </a:rPr>
              <a:t>If you are requesting new positions, complete columns A and B with the title and new position number.  Please use the next available number in your program position sequencing.  Then, complete the FY24 section for your new positions as explained above.</a:t>
            </a:r>
          </a:p>
          <a:p>
            <a:pPr algn="l" rtl="0" eaLnBrk="1" fontAlgn="ctr" latinLnBrk="0" hangingPunct="1">
              <a:spcBef>
                <a:spcPts val="0"/>
              </a:spcBef>
              <a:spcAft>
                <a:spcPts val="0"/>
              </a:spcAft>
            </a:pPr>
            <a:endParaRPr lang="en-US" sz="1600" dirty="0"/>
          </a:p>
          <a:p>
            <a:pPr marL="285750" indent="-285750" algn="l" rtl="0" eaLnBrk="1" fontAlgn="ctr" latinLnBrk="0" hangingPunct="1">
              <a:spcBef>
                <a:spcPts val="0"/>
              </a:spcBef>
              <a:spcAft>
                <a:spcPts val="0"/>
              </a:spcAft>
              <a:buFont typeface="Wingdings" panose="05000000000000000000" pitchFamily="2" charset="2"/>
              <a:buChar char="v"/>
            </a:pPr>
            <a:r>
              <a:rPr lang="en-US" sz="1600" b="0" i="0" u="none" strike="noStrike" kern="1200" dirty="0">
                <a:solidFill>
                  <a:srgbClr val="000000"/>
                </a:solidFill>
                <a:effectLst/>
              </a:rPr>
              <a:t>All other columns will populate based on formulas.</a:t>
            </a:r>
            <a:endParaRPr lang="en-US" sz="1600" dirty="0">
              <a:solidFill>
                <a:srgbClr val="000000"/>
              </a:solidFill>
            </a:endParaRPr>
          </a:p>
        </p:txBody>
      </p:sp>
      <p:pic>
        <p:nvPicPr>
          <p:cNvPr id="11268" name="Content Placeholder 3">
            <a:extLst>
              <a:ext uri="{FF2B5EF4-FFF2-40B4-BE49-F238E27FC236}">
                <a16:creationId xmlns:a16="http://schemas.microsoft.com/office/drawing/2014/main" id="{4FEC5F33-3827-ACEF-E61C-0FEE9BDD11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736D3D8E-21B6-E44B-ED7B-851232B2C90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0FA3937-0C77-45FF-8C1A-97BC67DB58B8}" type="slidenum">
              <a:rPr lang="en-US" altLang="en-US">
                <a:solidFill>
                  <a:srgbClr val="FFFFFF"/>
                </a:solidFill>
              </a:rPr>
              <a:pPr/>
              <a:t>12</a:t>
            </a:fld>
            <a:endParaRPr lang="en-US" altLang="en-US">
              <a:solidFill>
                <a:srgbClr val="FFFFFF"/>
              </a:solidFill>
            </a:endParaRPr>
          </a:p>
        </p:txBody>
      </p:sp>
      <p:grpSp>
        <p:nvGrpSpPr>
          <p:cNvPr id="15" name="Group 14">
            <a:extLst>
              <a:ext uri="{FF2B5EF4-FFF2-40B4-BE49-F238E27FC236}">
                <a16:creationId xmlns:a16="http://schemas.microsoft.com/office/drawing/2014/main" id="{2B339B16-669A-AA77-EE25-21A1AC35C497}"/>
              </a:ext>
            </a:extLst>
          </p:cNvPr>
          <p:cNvGrpSpPr/>
          <p:nvPr/>
        </p:nvGrpSpPr>
        <p:grpSpPr>
          <a:xfrm>
            <a:off x="1008180" y="1856652"/>
            <a:ext cx="10235966" cy="2610765"/>
            <a:chOff x="806754" y="1241571"/>
            <a:chExt cx="10235966" cy="2610765"/>
          </a:xfrm>
        </p:grpSpPr>
        <p:pic>
          <p:nvPicPr>
            <p:cNvPr id="16" name="Picture 15">
              <a:extLst>
                <a:ext uri="{FF2B5EF4-FFF2-40B4-BE49-F238E27FC236}">
                  <a16:creationId xmlns:a16="http://schemas.microsoft.com/office/drawing/2014/main" id="{21E8A919-83EC-C03C-98E7-1951B142C1B6}"/>
                </a:ext>
              </a:extLst>
            </p:cNvPr>
            <p:cNvPicPr>
              <a:picLocks noChangeAspect="1"/>
            </p:cNvPicPr>
            <p:nvPr/>
          </p:nvPicPr>
          <p:blipFill rotWithShape="1">
            <a:blip r:embed="rId3"/>
            <a:srcRect r="32362"/>
            <a:stretch/>
          </p:blipFill>
          <p:spPr>
            <a:xfrm>
              <a:off x="806754" y="1241571"/>
              <a:ext cx="10235966" cy="2610765"/>
            </a:xfrm>
            <a:prstGeom prst="rect">
              <a:avLst/>
            </a:prstGeom>
          </p:spPr>
        </p:pic>
        <p:grpSp>
          <p:nvGrpSpPr>
            <p:cNvPr id="17" name="Group 16">
              <a:extLst>
                <a:ext uri="{FF2B5EF4-FFF2-40B4-BE49-F238E27FC236}">
                  <a16:creationId xmlns:a16="http://schemas.microsoft.com/office/drawing/2014/main" id="{42B7E944-07FE-FC1D-BD43-26DFCBC0059F}"/>
                </a:ext>
              </a:extLst>
            </p:cNvPr>
            <p:cNvGrpSpPr/>
            <p:nvPr/>
          </p:nvGrpSpPr>
          <p:grpSpPr>
            <a:xfrm>
              <a:off x="2075512" y="1501574"/>
              <a:ext cx="8748531" cy="1383445"/>
              <a:chOff x="2075512" y="1501574"/>
              <a:chExt cx="8748531" cy="1383445"/>
            </a:xfrm>
          </p:grpSpPr>
          <p:grpSp>
            <p:nvGrpSpPr>
              <p:cNvPr id="18" name="Group 17">
                <a:extLst>
                  <a:ext uri="{FF2B5EF4-FFF2-40B4-BE49-F238E27FC236}">
                    <a16:creationId xmlns:a16="http://schemas.microsoft.com/office/drawing/2014/main" id="{27D2EE2B-5615-C0D8-215D-86A3A4151474}"/>
                  </a:ext>
                </a:extLst>
              </p:cNvPr>
              <p:cNvGrpSpPr/>
              <p:nvPr/>
            </p:nvGrpSpPr>
            <p:grpSpPr>
              <a:xfrm>
                <a:off x="7044579" y="1501574"/>
                <a:ext cx="3779464" cy="355083"/>
                <a:chOff x="5025363" y="2233254"/>
                <a:chExt cx="3044841" cy="243068"/>
              </a:xfrm>
            </p:grpSpPr>
            <p:sp>
              <p:nvSpPr>
                <p:cNvPr id="23" name="TextBox 22">
                  <a:extLst>
                    <a:ext uri="{FF2B5EF4-FFF2-40B4-BE49-F238E27FC236}">
                      <a16:creationId xmlns:a16="http://schemas.microsoft.com/office/drawing/2014/main" id="{48E07776-CDF8-AF23-FC99-6C6465B36287}"/>
                    </a:ext>
                  </a:extLst>
                </p:cNvPr>
                <p:cNvSpPr txBox="1"/>
                <p:nvPr/>
              </p:nvSpPr>
              <p:spPr>
                <a:xfrm>
                  <a:off x="6434714" y="2233254"/>
                  <a:ext cx="226140" cy="189616"/>
                </a:xfrm>
                <a:prstGeom prst="rect">
                  <a:avLst/>
                </a:prstGeom>
                <a:solidFill>
                  <a:sysClr val="window" lastClr="FFFFFF"/>
                </a:solidFill>
                <a:ln w="38100">
                  <a:solidFill>
                    <a:srgbClr val="70AD47"/>
                  </a:solidFill>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Biome Light"/>
                    </a:rPr>
                    <a:t>A</a:t>
                  </a:r>
                </a:p>
              </p:txBody>
            </p:sp>
            <p:sp>
              <p:nvSpPr>
                <p:cNvPr id="24" name="Arrow: Bent 23">
                  <a:extLst>
                    <a:ext uri="{FF2B5EF4-FFF2-40B4-BE49-F238E27FC236}">
                      <a16:creationId xmlns:a16="http://schemas.microsoft.com/office/drawing/2014/main" id="{FD43A60F-49B5-B998-F535-6C792BBC7C5D}"/>
                    </a:ext>
                  </a:extLst>
                </p:cNvPr>
                <p:cNvSpPr/>
                <p:nvPr/>
              </p:nvSpPr>
              <p:spPr>
                <a:xfrm rot="5400000">
                  <a:off x="7284007" y="1690124"/>
                  <a:ext cx="163044" cy="1409351"/>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sp>
              <p:nvSpPr>
                <p:cNvPr id="25" name="Arrow: Bent 24">
                  <a:extLst>
                    <a:ext uri="{FF2B5EF4-FFF2-40B4-BE49-F238E27FC236}">
                      <a16:creationId xmlns:a16="http://schemas.microsoft.com/office/drawing/2014/main" id="{EF83EFBC-50F5-7FF2-0B88-9619CCF61221}"/>
                    </a:ext>
                  </a:extLst>
                </p:cNvPr>
                <p:cNvSpPr/>
                <p:nvPr/>
              </p:nvSpPr>
              <p:spPr>
                <a:xfrm rot="16200000" flipH="1">
                  <a:off x="5648517" y="1685245"/>
                  <a:ext cx="163044" cy="1409351"/>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grpSp>
            <p:nvGrpSpPr>
              <p:cNvPr id="19" name="Group 18">
                <a:extLst>
                  <a:ext uri="{FF2B5EF4-FFF2-40B4-BE49-F238E27FC236}">
                    <a16:creationId xmlns:a16="http://schemas.microsoft.com/office/drawing/2014/main" id="{AAB1604F-F4D1-FC0F-28CB-BF94A5015BF8}"/>
                  </a:ext>
                </a:extLst>
              </p:cNvPr>
              <p:cNvGrpSpPr/>
              <p:nvPr/>
            </p:nvGrpSpPr>
            <p:grpSpPr>
              <a:xfrm>
                <a:off x="2075512" y="2371731"/>
                <a:ext cx="863084" cy="513288"/>
                <a:chOff x="2075512" y="2371731"/>
                <a:chExt cx="863084" cy="513288"/>
              </a:xfrm>
            </p:grpSpPr>
            <p:sp>
              <p:nvSpPr>
                <p:cNvPr id="20" name="Arrow: Bent 19">
                  <a:extLst>
                    <a:ext uri="{FF2B5EF4-FFF2-40B4-BE49-F238E27FC236}">
                      <a16:creationId xmlns:a16="http://schemas.microsoft.com/office/drawing/2014/main" id="{C7C7F269-A61F-3DA2-50B0-9D7E1655D8EA}"/>
                    </a:ext>
                  </a:extLst>
                </p:cNvPr>
                <p:cNvSpPr/>
                <p:nvPr/>
              </p:nvSpPr>
              <p:spPr>
                <a:xfrm rot="16200000" flipV="1">
                  <a:off x="2590775" y="2483090"/>
                  <a:ext cx="459179" cy="236462"/>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sp>
              <p:nvSpPr>
                <p:cNvPr id="21" name="TextBox 20">
                  <a:extLst>
                    <a:ext uri="{FF2B5EF4-FFF2-40B4-BE49-F238E27FC236}">
                      <a16:creationId xmlns:a16="http://schemas.microsoft.com/office/drawing/2014/main" id="{5CA56EBA-38C7-E4FE-20FC-EB99D970BC1D}"/>
                    </a:ext>
                  </a:extLst>
                </p:cNvPr>
                <p:cNvSpPr txBox="1"/>
                <p:nvPr/>
              </p:nvSpPr>
              <p:spPr>
                <a:xfrm>
                  <a:off x="2311972" y="2577242"/>
                  <a:ext cx="390162" cy="307777"/>
                </a:xfrm>
                <a:prstGeom prst="rect">
                  <a:avLst/>
                </a:prstGeom>
                <a:solidFill>
                  <a:sysClr val="window" lastClr="FFFFFF"/>
                </a:solidFill>
                <a:ln w="38100">
                  <a:solidFill>
                    <a:srgbClr val="70AD47"/>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Biome Light"/>
                    </a:rPr>
                    <a:t>B</a:t>
                  </a:r>
                </a:p>
              </p:txBody>
            </p:sp>
            <p:sp>
              <p:nvSpPr>
                <p:cNvPr id="22" name="Arrow: Bent 21">
                  <a:extLst>
                    <a:ext uri="{FF2B5EF4-FFF2-40B4-BE49-F238E27FC236}">
                      <a16:creationId xmlns:a16="http://schemas.microsoft.com/office/drawing/2014/main" id="{A9E6042E-9775-0494-88D2-5F601EA64D24}"/>
                    </a:ext>
                  </a:extLst>
                </p:cNvPr>
                <p:cNvSpPr/>
                <p:nvPr/>
              </p:nvSpPr>
              <p:spPr>
                <a:xfrm rot="5400000" flipH="1" flipV="1">
                  <a:off x="1964153" y="2483090"/>
                  <a:ext cx="459179" cy="236462"/>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grpSp>
      </p:grpSp>
    </p:spTree>
    <p:extLst>
      <p:ext uri="{BB962C8B-B14F-4D97-AF65-F5344CB8AC3E}">
        <p14:creationId xmlns:p14="http://schemas.microsoft.com/office/powerpoint/2010/main" val="1667176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0101-CE03-EF38-CCE5-3CDDB255E6D5}"/>
              </a:ext>
            </a:extLst>
          </p:cNvPr>
          <p:cNvSpPr>
            <a:spLocks noGrp="1"/>
          </p:cNvSpPr>
          <p:nvPr>
            <p:ph type="title"/>
          </p:nvPr>
        </p:nvSpPr>
        <p:spPr/>
        <p:txBody>
          <a:bodyPr/>
          <a:lstStyle/>
          <a:p>
            <a:pPr algn="ctr" eaLnBrk="1" fontAlgn="auto" hangingPunct="1">
              <a:spcAft>
                <a:spcPts val="0"/>
              </a:spcAft>
              <a:defRPr/>
            </a:pPr>
            <a:r>
              <a:rPr lang="en-US" sz="5400" b="1" dirty="0">
                <a:solidFill>
                  <a:schemeClr val="tx1">
                    <a:lumMod val="75000"/>
                    <a:lumOff val="25000"/>
                  </a:schemeClr>
                </a:solidFill>
                <a:latin typeface="Gotham Rounded Medium" panose="02000000000000000000" pitchFamily="50" charset="0"/>
              </a:rPr>
              <a:t>Completing Positions</a:t>
            </a:r>
          </a:p>
        </p:txBody>
      </p:sp>
      <p:sp>
        <p:nvSpPr>
          <p:cNvPr id="11267" name="Content Placeholder 2">
            <a:extLst>
              <a:ext uri="{FF2B5EF4-FFF2-40B4-BE49-F238E27FC236}">
                <a16:creationId xmlns:a16="http://schemas.microsoft.com/office/drawing/2014/main" id="{7F953114-5E53-ED4E-2C88-8E9904C25910}"/>
              </a:ext>
            </a:extLst>
          </p:cNvPr>
          <p:cNvSpPr>
            <a:spLocks noGrp="1"/>
          </p:cNvSpPr>
          <p:nvPr>
            <p:ph idx="1"/>
          </p:nvPr>
        </p:nvSpPr>
        <p:spPr>
          <a:xfrm>
            <a:off x="1066800" y="4586716"/>
            <a:ext cx="10058400" cy="1654800"/>
          </a:xfrm>
        </p:spPr>
        <p:txBody>
          <a:bodyPr/>
          <a:lstStyle/>
          <a:p>
            <a:pPr marL="228600" indent="-228600" fontAlgn="ctr">
              <a:buFont typeface="+mj-lt"/>
              <a:buAutoNum type="alphaUcPeriod"/>
            </a:pPr>
            <a:r>
              <a:rPr lang="en-US" sz="1600" b="0" i="0" u="none" strike="noStrike" kern="1200" dirty="0">
                <a:solidFill>
                  <a:srgbClr val="000000"/>
                </a:solidFill>
                <a:effectLst/>
              </a:rPr>
              <a:t>If you are comfortable noting reasons for changes, feel free to use Column V, JWB Comments &amp; Questions, to document those reasons. For example, if you are eliminating a position and adding a new one, you can state that in Column V on those line items.  The eliminated positions will have $0 amounts in FY24</a:t>
            </a:r>
            <a:r>
              <a:rPr lang="en-US" sz="1600" dirty="0">
                <a:solidFill>
                  <a:srgbClr val="000000"/>
                </a:solidFill>
              </a:rPr>
              <a:t>.</a:t>
            </a:r>
          </a:p>
          <a:p>
            <a:pPr marL="228600" indent="-228600" fontAlgn="ctr">
              <a:buFont typeface="+mj-lt"/>
              <a:buAutoNum type="alphaUcPeriod"/>
            </a:pPr>
            <a:r>
              <a:rPr lang="en-US" sz="1600" dirty="0">
                <a:solidFill>
                  <a:srgbClr val="000000"/>
                </a:solidFill>
              </a:rPr>
              <a:t>All other columns will populate based on formulas.</a:t>
            </a:r>
          </a:p>
          <a:p>
            <a:pPr marL="171450" indent="-171450" fontAlgn="ctr">
              <a:buFont typeface="Wingdings" panose="05000000000000000000" pitchFamily="2" charset="2"/>
              <a:buChar char="v"/>
            </a:pPr>
            <a:r>
              <a:rPr lang="en-US" sz="1600" b="0" i="0" u="none" strike="noStrike" kern="1200" dirty="0">
                <a:solidFill>
                  <a:srgbClr val="000000"/>
                </a:solidFill>
                <a:effectLst/>
              </a:rPr>
              <a:t>The total FY24 program and JWB salaries will automatically populate on the budget template.</a:t>
            </a:r>
            <a:endParaRPr lang="en-US" sz="1600" b="0" i="0" u="none" strike="noStrike" dirty="0">
              <a:effectLst/>
            </a:endParaRPr>
          </a:p>
        </p:txBody>
      </p:sp>
      <p:pic>
        <p:nvPicPr>
          <p:cNvPr id="11268" name="Content Placeholder 3">
            <a:extLst>
              <a:ext uri="{FF2B5EF4-FFF2-40B4-BE49-F238E27FC236}">
                <a16:creationId xmlns:a16="http://schemas.microsoft.com/office/drawing/2014/main" id="{4FEC5F33-3827-ACEF-E61C-0FEE9BDD11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736D3D8E-21B6-E44B-ED7B-851232B2C90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0FA3937-0C77-45FF-8C1A-97BC67DB58B8}" type="slidenum">
              <a:rPr lang="en-US" altLang="en-US">
                <a:solidFill>
                  <a:srgbClr val="FFFFFF"/>
                </a:solidFill>
              </a:rPr>
              <a:pPr/>
              <a:t>13</a:t>
            </a:fld>
            <a:endParaRPr lang="en-US" altLang="en-US">
              <a:solidFill>
                <a:srgbClr val="FFFFFF"/>
              </a:solidFill>
            </a:endParaRPr>
          </a:p>
        </p:txBody>
      </p:sp>
      <p:grpSp>
        <p:nvGrpSpPr>
          <p:cNvPr id="13" name="Group 12">
            <a:extLst>
              <a:ext uri="{FF2B5EF4-FFF2-40B4-BE49-F238E27FC236}">
                <a16:creationId xmlns:a16="http://schemas.microsoft.com/office/drawing/2014/main" id="{DE6617B6-060B-7FAE-0982-3D46AF4D811F}"/>
              </a:ext>
            </a:extLst>
          </p:cNvPr>
          <p:cNvGrpSpPr/>
          <p:nvPr/>
        </p:nvGrpSpPr>
        <p:grpSpPr>
          <a:xfrm>
            <a:off x="2913448" y="2001428"/>
            <a:ext cx="6180545" cy="2509681"/>
            <a:chOff x="8229600" y="2079813"/>
            <a:chExt cx="3962400" cy="1787167"/>
          </a:xfrm>
        </p:grpSpPr>
        <p:pic>
          <p:nvPicPr>
            <p:cNvPr id="14" name="Picture 13">
              <a:extLst>
                <a:ext uri="{FF2B5EF4-FFF2-40B4-BE49-F238E27FC236}">
                  <a16:creationId xmlns:a16="http://schemas.microsoft.com/office/drawing/2014/main" id="{5A4F2BE9-3EF8-CFA6-F7A1-48093108C4EB}"/>
                </a:ext>
              </a:extLst>
            </p:cNvPr>
            <p:cNvPicPr>
              <a:picLocks noChangeAspect="1"/>
            </p:cNvPicPr>
            <p:nvPr/>
          </p:nvPicPr>
          <p:blipFill rotWithShape="1">
            <a:blip r:embed="rId3"/>
            <a:srcRect l="67500"/>
            <a:stretch/>
          </p:blipFill>
          <p:spPr>
            <a:xfrm>
              <a:off x="8229600" y="2079813"/>
              <a:ext cx="3962400" cy="1787167"/>
            </a:xfrm>
            <a:prstGeom prst="rect">
              <a:avLst/>
            </a:prstGeom>
          </p:spPr>
        </p:pic>
        <p:grpSp>
          <p:nvGrpSpPr>
            <p:cNvPr id="15" name="Group 14">
              <a:extLst>
                <a:ext uri="{FF2B5EF4-FFF2-40B4-BE49-F238E27FC236}">
                  <a16:creationId xmlns:a16="http://schemas.microsoft.com/office/drawing/2014/main" id="{211B797E-A1EC-556F-1C56-901749295F51}"/>
                </a:ext>
              </a:extLst>
            </p:cNvPr>
            <p:cNvGrpSpPr/>
            <p:nvPr/>
          </p:nvGrpSpPr>
          <p:grpSpPr>
            <a:xfrm>
              <a:off x="8291116" y="2199321"/>
              <a:ext cx="2463569" cy="302494"/>
              <a:chOff x="8291116" y="2199321"/>
              <a:chExt cx="2463569" cy="302494"/>
            </a:xfrm>
          </p:grpSpPr>
          <p:sp>
            <p:nvSpPr>
              <p:cNvPr id="19" name="TextBox 18">
                <a:extLst>
                  <a:ext uri="{FF2B5EF4-FFF2-40B4-BE49-F238E27FC236}">
                    <a16:creationId xmlns:a16="http://schemas.microsoft.com/office/drawing/2014/main" id="{1058F535-973F-9EDC-AB1F-98CC0C7F3DE7}"/>
                  </a:ext>
                </a:extLst>
              </p:cNvPr>
              <p:cNvSpPr txBox="1"/>
              <p:nvPr/>
            </p:nvSpPr>
            <p:spPr>
              <a:xfrm>
                <a:off x="9409831" y="2199321"/>
                <a:ext cx="226140" cy="197254"/>
              </a:xfrm>
              <a:prstGeom prst="rect">
                <a:avLst/>
              </a:prstGeom>
              <a:solidFill>
                <a:sysClr val="window" lastClr="FFFFFF"/>
              </a:solidFill>
              <a:ln w="38100">
                <a:solidFill>
                  <a:srgbClr val="70AD47"/>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Biome Light"/>
                  </a:rPr>
                  <a:t>B</a:t>
                </a:r>
              </a:p>
            </p:txBody>
          </p:sp>
          <p:sp>
            <p:nvSpPr>
              <p:cNvPr id="20" name="Arrow: Bent 19">
                <a:extLst>
                  <a:ext uri="{FF2B5EF4-FFF2-40B4-BE49-F238E27FC236}">
                    <a16:creationId xmlns:a16="http://schemas.microsoft.com/office/drawing/2014/main" id="{57673487-E5BA-2E58-54CE-619CEED69E8B}"/>
                  </a:ext>
                </a:extLst>
              </p:cNvPr>
              <p:cNvSpPr/>
              <p:nvPr/>
            </p:nvSpPr>
            <p:spPr>
              <a:xfrm rot="5400000">
                <a:off x="10108926" y="1855108"/>
                <a:ext cx="172804" cy="1118715"/>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sp>
            <p:nvSpPr>
              <p:cNvPr id="21" name="Arrow: Bent 20">
                <a:extLst>
                  <a:ext uri="{FF2B5EF4-FFF2-40B4-BE49-F238E27FC236}">
                    <a16:creationId xmlns:a16="http://schemas.microsoft.com/office/drawing/2014/main" id="{2FB2FFF4-D266-9CE7-5F70-4B6C5ED3E8FD}"/>
                  </a:ext>
                </a:extLst>
              </p:cNvPr>
              <p:cNvSpPr/>
              <p:nvPr/>
            </p:nvSpPr>
            <p:spPr>
              <a:xfrm rot="16200000" flipH="1">
                <a:off x="8764072" y="1856055"/>
                <a:ext cx="172804" cy="1118715"/>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grpSp>
          <p:nvGrpSpPr>
            <p:cNvPr id="16" name="Group 15">
              <a:extLst>
                <a:ext uri="{FF2B5EF4-FFF2-40B4-BE49-F238E27FC236}">
                  <a16:creationId xmlns:a16="http://schemas.microsoft.com/office/drawing/2014/main" id="{A1F44541-554A-7052-7069-BA1DD538F8D0}"/>
                </a:ext>
              </a:extLst>
            </p:cNvPr>
            <p:cNvGrpSpPr/>
            <p:nvPr/>
          </p:nvGrpSpPr>
          <p:grpSpPr>
            <a:xfrm>
              <a:off x="11331493" y="2220797"/>
              <a:ext cx="381001" cy="397091"/>
              <a:chOff x="2314574" y="1733550"/>
              <a:chExt cx="381001" cy="397091"/>
            </a:xfrm>
          </p:grpSpPr>
          <p:sp>
            <p:nvSpPr>
              <p:cNvPr id="17" name="TextBox 16">
                <a:extLst>
                  <a:ext uri="{FF2B5EF4-FFF2-40B4-BE49-F238E27FC236}">
                    <a16:creationId xmlns:a16="http://schemas.microsoft.com/office/drawing/2014/main" id="{0E7E7850-10D5-9BCC-362B-C8BAAF2994A2}"/>
                  </a:ext>
                </a:extLst>
              </p:cNvPr>
              <p:cNvSpPr txBox="1"/>
              <p:nvPr/>
            </p:nvSpPr>
            <p:spPr>
              <a:xfrm>
                <a:off x="2314574" y="1733550"/>
                <a:ext cx="190500" cy="197253"/>
              </a:xfrm>
              <a:prstGeom prst="rect">
                <a:avLst/>
              </a:prstGeom>
              <a:solidFill>
                <a:sysClr val="window" lastClr="FFFFFF"/>
              </a:solidFill>
              <a:ln w="38100">
                <a:solidFill>
                  <a:srgbClr val="70AD47"/>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Biome Light"/>
                  </a:rPr>
                  <a:t>A</a:t>
                </a:r>
                <a:endParaRPr kumimoji="0" lang="en-US" sz="1600" b="0" i="0" u="none" strike="noStrike" kern="0" cap="none" spc="0" normalizeH="0" baseline="0" noProof="0" dirty="0">
                  <a:ln>
                    <a:noFill/>
                  </a:ln>
                  <a:solidFill>
                    <a:prstClr val="black"/>
                  </a:solidFill>
                  <a:effectLst/>
                  <a:uLnTx/>
                  <a:uFillTx/>
                  <a:latin typeface="Biome Light"/>
                </a:endParaRPr>
              </a:p>
            </p:txBody>
          </p:sp>
          <p:sp>
            <p:nvSpPr>
              <p:cNvPr id="18" name="Arrow: Bent 17">
                <a:extLst>
                  <a:ext uri="{FF2B5EF4-FFF2-40B4-BE49-F238E27FC236}">
                    <a16:creationId xmlns:a16="http://schemas.microsoft.com/office/drawing/2014/main" id="{CFB0CDDC-C772-2106-0FE9-0B876F2FAF60}"/>
                  </a:ext>
                </a:extLst>
              </p:cNvPr>
              <p:cNvSpPr/>
              <p:nvPr/>
            </p:nvSpPr>
            <p:spPr>
              <a:xfrm rot="5400000">
                <a:off x="2443162" y="1878229"/>
                <a:ext cx="314325" cy="190500"/>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grpSp>
    </p:spTree>
    <p:extLst>
      <p:ext uri="{BB962C8B-B14F-4D97-AF65-F5344CB8AC3E}">
        <p14:creationId xmlns:p14="http://schemas.microsoft.com/office/powerpoint/2010/main" val="1365114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0E843-61E1-54FA-EC3C-5809077D4A9C}"/>
              </a:ext>
            </a:extLst>
          </p:cNvPr>
          <p:cNvSpPr>
            <a:spLocks noGrp="1"/>
          </p:cNvSpPr>
          <p:nvPr>
            <p:ph type="title"/>
          </p:nvPr>
        </p:nvSpPr>
        <p:spPr>
          <a:xfrm>
            <a:off x="457200" y="593725"/>
            <a:ext cx="3200400" cy="2286000"/>
          </a:xfrm>
        </p:spPr>
        <p:txBody>
          <a:bodyPr/>
          <a:lstStyle/>
          <a:p>
            <a:pPr algn="r" eaLnBrk="1" hangingPunct="1">
              <a:defRPr/>
            </a:pPr>
            <a:r>
              <a:rPr lang="en-US" dirty="0">
                <a:latin typeface="Gotham Rounded Medium" panose="02000000000000000000" pitchFamily="50" charset="0"/>
              </a:rPr>
              <a:t>04</a:t>
            </a:r>
          </a:p>
        </p:txBody>
      </p:sp>
      <p:sp>
        <p:nvSpPr>
          <p:cNvPr id="13315" name="Content Placeholder 2">
            <a:extLst>
              <a:ext uri="{FF2B5EF4-FFF2-40B4-BE49-F238E27FC236}">
                <a16:creationId xmlns:a16="http://schemas.microsoft.com/office/drawing/2014/main" id="{C5E4E0DF-EC8F-0301-FF45-A19A3E2C9D4F}"/>
              </a:ext>
            </a:extLst>
          </p:cNvPr>
          <p:cNvSpPr>
            <a:spLocks noGrp="1"/>
          </p:cNvSpPr>
          <p:nvPr>
            <p:ph idx="1"/>
          </p:nvPr>
        </p:nvSpPr>
        <p:spPr>
          <a:xfrm>
            <a:off x="4448264" y="2279912"/>
            <a:ext cx="7472494" cy="599813"/>
          </a:xfrm>
        </p:spPr>
        <p:txBody>
          <a:bodyPr/>
          <a:lstStyle/>
          <a:p>
            <a:pPr eaLnBrk="1" hangingPunct="1"/>
            <a:r>
              <a:rPr lang="en-US" altLang="en-US" sz="4400" dirty="0">
                <a:latin typeface="Gotham Rounded Medium" panose="02000000000000000000" pitchFamily="50" charset="0"/>
              </a:rPr>
              <a:t>SOR</a:t>
            </a:r>
          </a:p>
        </p:txBody>
      </p:sp>
      <p:pic>
        <p:nvPicPr>
          <p:cNvPr id="13317" name="Content Placeholder 4">
            <a:extLst>
              <a:ext uri="{FF2B5EF4-FFF2-40B4-BE49-F238E27FC236}">
                <a16:creationId xmlns:a16="http://schemas.microsoft.com/office/drawing/2014/main" id="{037E4A22-7C72-381F-3108-FBB3FE4178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8953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B9955A9C-C63E-3860-8F97-EB27F41B4034}"/>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D6FD432-43EA-4CFF-897D-D2C7F61FC1BB}" type="slidenum">
              <a:rPr lang="en-US" altLang="en-US">
                <a:solidFill>
                  <a:schemeClr val="tx2"/>
                </a:solidFill>
              </a:rPr>
              <a:pPr/>
              <a:t>14</a:t>
            </a:fld>
            <a:endParaRPr lang="en-US" altLang="en-US">
              <a:solidFill>
                <a:schemeClr val="tx2"/>
              </a:solidFill>
            </a:endParaRPr>
          </a:p>
        </p:txBody>
      </p:sp>
      <p:grpSp>
        <p:nvGrpSpPr>
          <p:cNvPr id="9" name="Group 8">
            <a:extLst>
              <a:ext uri="{FF2B5EF4-FFF2-40B4-BE49-F238E27FC236}">
                <a16:creationId xmlns:a16="http://schemas.microsoft.com/office/drawing/2014/main" id="{DD75199D-BF63-FDEB-3553-147D7CA7BB89}"/>
              </a:ext>
            </a:extLst>
          </p:cNvPr>
          <p:cNvGrpSpPr/>
          <p:nvPr/>
        </p:nvGrpSpPr>
        <p:grpSpPr>
          <a:xfrm>
            <a:off x="4355593" y="3300966"/>
            <a:ext cx="7657836" cy="1354620"/>
            <a:chOff x="1790963" y="4651897"/>
            <a:chExt cx="8610073" cy="1438511"/>
          </a:xfrm>
        </p:grpSpPr>
        <p:pic>
          <p:nvPicPr>
            <p:cNvPr id="10" name="Picture 9">
              <a:extLst>
                <a:ext uri="{FF2B5EF4-FFF2-40B4-BE49-F238E27FC236}">
                  <a16:creationId xmlns:a16="http://schemas.microsoft.com/office/drawing/2014/main" id="{E4749705-DD63-8712-53C7-53E09C7A6ECD}"/>
                </a:ext>
              </a:extLst>
            </p:cNvPr>
            <p:cNvPicPr>
              <a:picLocks noChangeAspect="1"/>
            </p:cNvPicPr>
            <p:nvPr/>
          </p:nvPicPr>
          <p:blipFill>
            <a:blip r:embed="rId3"/>
            <a:stretch>
              <a:fillRect/>
            </a:stretch>
          </p:blipFill>
          <p:spPr>
            <a:xfrm>
              <a:off x="1790963" y="5605113"/>
              <a:ext cx="8610073" cy="485295"/>
            </a:xfrm>
            <a:prstGeom prst="rect">
              <a:avLst/>
            </a:prstGeom>
          </p:spPr>
        </p:pic>
        <p:grpSp>
          <p:nvGrpSpPr>
            <p:cNvPr id="11" name="Group 10">
              <a:extLst>
                <a:ext uri="{FF2B5EF4-FFF2-40B4-BE49-F238E27FC236}">
                  <a16:creationId xmlns:a16="http://schemas.microsoft.com/office/drawing/2014/main" id="{B63B7C2F-DE3B-F470-A22C-BFDCB3A8D3D9}"/>
                </a:ext>
              </a:extLst>
            </p:cNvPr>
            <p:cNvGrpSpPr/>
            <p:nvPr/>
          </p:nvGrpSpPr>
          <p:grpSpPr>
            <a:xfrm>
              <a:off x="6609277" y="4651897"/>
              <a:ext cx="2643780" cy="1438511"/>
              <a:chOff x="1761688" y="3288666"/>
              <a:chExt cx="1501629" cy="1438511"/>
            </a:xfrm>
          </p:grpSpPr>
          <p:sp>
            <p:nvSpPr>
              <p:cNvPr id="12" name="Rectangle 11">
                <a:extLst>
                  <a:ext uri="{FF2B5EF4-FFF2-40B4-BE49-F238E27FC236}">
                    <a16:creationId xmlns:a16="http://schemas.microsoft.com/office/drawing/2014/main" id="{31CD9747-CE76-4A4C-F64A-CE85F270E77D}"/>
                  </a:ext>
                </a:extLst>
              </p:cNvPr>
              <p:cNvSpPr/>
              <p:nvPr/>
            </p:nvSpPr>
            <p:spPr>
              <a:xfrm>
                <a:off x="1761688" y="4177717"/>
                <a:ext cx="1501629" cy="549460"/>
              </a:xfrm>
              <a:prstGeom prst="rect">
                <a:avLst/>
              </a:prstGeom>
              <a:noFill/>
              <a:ln w="5715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sp>
            <p:nvSpPr>
              <p:cNvPr id="13" name="Arrow: Down 12">
                <a:extLst>
                  <a:ext uri="{FF2B5EF4-FFF2-40B4-BE49-F238E27FC236}">
                    <a16:creationId xmlns:a16="http://schemas.microsoft.com/office/drawing/2014/main" id="{017B86BD-F260-B581-5CDC-8F61E95C08B9}"/>
                  </a:ext>
                </a:extLst>
              </p:cNvPr>
              <p:cNvSpPr/>
              <p:nvPr/>
            </p:nvSpPr>
            <p:spPr>
              <a:xfrm>
                <a:off x="2244054" y="3288666"/>
                <a:ext cx="536895" cy="813368"/>
              </a:xfrm>
              <a:prstGeom prst="down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grpSp>
      </p:grpSp>
    </p:spTree>
    <p:extLst>
      <p:ext uri="{BB962C8B-B14F-4D97-AF65-F5344CB8AC3E}">
        <p14:creationId xmlns:p14="http://schemas.microsoft.com/office/powerpoint/2010/main" val="142930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F941C-DB9E-DB27-5916-F353FCE32497}"/>
              </a:ext>
            </a:extLst>
          </p:cNvPr>
          <p:cNvSpPr>
            <a:spLocks noGrp="1"/>
          </p:cNvSpPr>
          <p:nvPr>
            <p:ph type="title"/>
          </p:nvPr>
        </p:nvSpPr>
        <p:spPr>
          <a:xfrm>
            <a:off x="1096963" y="287338"/>
            <a:ext cx="10058400" cy="1449387"/>
          </a:xfrm>
        </p:spPr>
        <p:txBody>
          <a:bodyPr/>
          <a:lstStyle/>
          <a:p>
            <a:pPr eaLnBrk="1" hangingPunct="1">
              <a:defRPr/>
            </a:pPr>
            <a:r>
              <a:rPr lang="en-US" dirty="0">
                <a:latin typeface="Gotham Rounded Medium" panose="02000000000000000000" pitchFamily="50" charset="0"/>
              </a:rPr>
              <a:t>Completing SOR</a:t>
            </a:r>
          </a:p>
        </p:txBody>
      </p:sp>
      <p:sp>
        <p:nvSpPr>
          <p:cNvPr id="12291" name="Content Placeholder 2">
            <a:extLst>
              <a:ext uri="{FF2B5EF4-FFF2-40B4-BE49-F238E27FC236}">
                <a16:creationId xmlns:a16="http://schemas.microsoft.com/office/drawing/2014/main" id="{B006EDE9-DE8B-24B3-062D-54B1709B65FC}"/>
              </a:ext>
            </a:extLst>
          </p:cNvPr>
          <p:cNvSpPr>
            <a:spLocks noGrp="1"/>
          </p:cNvSpPr>
          <p:nvPr>
            <p:ph sz="half" idx="1"/>
          </p:nvPr>
        </p:nvSpPr>
        <p:spPr>
          <a:xfrm>
            <a:off x="412459" y="4786449"/>
            <a:ext cx="11367082" cy="1449387"/>
          </a:xfrm>
        </p:spPr>
        <p:txBody>
          <a:bodyPr/>
          <a:lstStyle/>
          <a:p>
            <a:pPr marL="342900" indent="-342900" algn="l" rtl="0" eaLnBrk="1" fontAlgn="ctr" latinLnBrk="0" hangingPunct="1">
              <a:lnSpc>
                <a:spcPct val="100000"/>
              </a:lnSpc>
              <a:spcBef>
                <a:spcPts val="0"/>
              </a:spcBef>
              <a:spcAft>
                <a:spcPts val="0"/>
              </a:spcAft>
              <a:buFont typeface="+mj-lt"/>
              <a:buAutoNum type="alphaUcPeriod"/>
            </a:pPr>
            <a:r>
              <a:rPr lang="en-US" sz="1500" b="0" i="0" u="none" strike="noStrike" kern="1200" dirty="0">
                <a:solidFill>
                  <a:srgbClr val="000000"/>
                </a:solidFill>
                <a:effectLst/>
              </a:rPr>
              <a:t>Please complete all columns on the SOR tab.  If JWB </a:t>
            </a:r>
            <a:r>
              <a:rPr lang="en-US" sz="1500" b="0" i="0" u="none" strike="noStrike" kern="1200" dirty="0">
                <a:solidFill>
                  <a:schemeClr val="tx1"/>
                </a:solidFill>
                <a:effectLst/>
              </a:rPr>
              <a:t>funds the entire program</a:t>
            </a:r>
            <a:r>
              <a:rPr lang="en-US" sz="1500" dirty="0">
                <a:solidFill>
                  <a:srgbClr val="000000"/>
                </a:solidFill>
              </a:rPr>
              <a:t>, </a:t>
            </a:r>
            <a:r>
              <a:rPr lang="en-US" sz="1500" b="0" i="0" u="none" strike="noStrike" kern="1200" dirty="0">
                <a:solidFill>
                  <a:srgbClr val="000000"/>
                </a:solidFill>
                <a:effectLst/>
              </a:rPr>
              <a:t>please note "N/A" on the schedule.</a:t>
            </a:r>
            <a:endParaRPr lang="en-US" sz="1500" b="0" i="0" u="none" strike="noStrike" dirty="0">
              <a:effectLst/>
            </a:endParaRPr>
          </a:p>
          <a:p>
            <a:pPr marL="342900" indent="-342900" algn="l" rtl="0" eaLnBrk="1" fontAlgn="ctr" latinLnBrk="0" hangingPunct="1">
              <a:lnSpc>
                <a:spcPct val="100000"/>
              </a:lnSpc>
              <a:spcBef>
                <a:spcPts val="0"/>
              </a:spcBef>
              <a:spcAft>
                <a:spcPts val="0"/>
              </a:spcAft>
              <a:buFont typeface="+mj-lt"/>
              <a:buAutoNum type="alphaUcPeriod"/>
            </a:pPr>
            <a:r>
              <a:rPr lang="en-US" sz="1500" b="0" i="0" u="none" strike="noStrike" kern="1200" dirty="0">
                <a:solidFill>
                  <a:srgbClr val="000000"/>
                </a:solidFill>
                <a:effectLst/>
              </a:rPr>
              <a:t>Choose an eligible funding source from the </a:t>
            </a:r>
            <a:r>
              <a:rPr lang="en-US" sz="1500" b="0" i="0" u="none" strike="noStrike" kern="1200" dirty="0">
                <a:solidFill>
                  <a:schemeClr val="tx1"/>
                </a:solidFill>
                <a:effectLst/>
              </a:rPr>
              <a:t>SOR</a:t>
            </a:r>
            <a:r>
              <a:rPr lang="en-US" sz="1500" b="0" i="0" u="none" strike="noStrike" kern="1200" dirty="0">
                <a:solidFill>
                  <a:srgbClr val="000000"/>
                </a:solidFill>
                <a:effectLst/>
              </a:rPr>
              <a:t> Categories tab.  Please use a SOR category once and include all funding from that revenue source.</a:t>
            </a:r>
            <a:endParaRPr lang="en-US" sz="1500" b="0" i="0" u="none" strike="noStrike" dirty="0">
              <a:effectLst/>
            </a:endParaRPr>
          </a:p>
          <a:p>
            <a:pPr marL="342900" indent="-342900" algn="l" rtl="0" eaLnBrk="1" fontAlgn="ctr" latinLnBrk="0" hangingPunct="1">
              <a:lnSpc>
                <a:spcPct val="100000"/>
              </a:lnSpc>
              <a:spcBef>
                <a:spcPts val="0"/>
              </a:spcBef>
              <a:spcAft>
                <a:spcPts val="0"/>
              </a:spcAft>
              <a:buFont typeface="+mj-lt"/>
              <a:buAutoNum type="alphaUcPeriod"/>
            </a:pPr>
            <a:r>
              <a:rPr lang="en-US" sz="1500" b="0" i="0" u="none" strike="noStrike" kern="1200" dirty="0">
                <a:solidFill>
                  <a:srgbClr val="000000"/>
                </a:solidFill>
                <a:effectLst/>
              </a:rPr>
              <a:t>Enter the amount and a narrative for each eligible funding source. The amount must equal the sum of any subtotals used in the narrative.  </a:t>
            </a:r>
            <a:endParaRPr lang="en-US" sz="1500" b="0" i="0" u="none" strike="noStrike" kern="1200" dirty="0">
              <a:solidFill>
                <a:srgbClr val="0070C0"/>
              </a:solidFill>
              <a:effectLst/>
            </a:endParaRPr>
          </a:p>
          <a:p>
            <a:pPr marL="342900" indent="-342900" algn="l" rtl="0" eaLnBrk="1" fontAlgn="ctr" latinLnBrk="0" hangingPunct="1">
              <a:lnSpc>
                <a:spcPct val="100000"/>
              </a:lnSpc>
              <a:spcBef>
                <a:spcPts val="0"/>
              </a:spcBef>
              <a:spcAft>
                <a:spcPts val="0"/>
              </a:spcAft>
              <a:buFont typeface="+mj-lt"/>
              <a:buAutoNum type="alphaUcPeriod"/>
            </a:pPr>
            <a:r>
              <a:rPr lang="en-US" sz="1500" b="0" i="0" u="none" strike="noStrike" kern="1200" dirty="0">
                <a:solidFill>
                  <a:srgbClr val="000000"/>
                </a:solidFill>
                <a:effectLst/>
              </a:rPr>
              <a:t>Cell </a:t>
            </a:r>
            <a:r>
              <a:rPr lang="en-US" sz="1500" i="0" u="none" strike="noStrike" kern="1200" dirty="0">
                <a:solidFill>
                  <a:srgbClr val="000000"/>
                </a:solidFill>
                <a:effectLst/>
              </a:rPr>
              <a:t>G26</a:t>
            </a:r>
            <a:r>
              <a:rPr lang="en-US" sz="1500" b="0" i="0" u="none" strike="noStrike" kern="1200" dirty="0">
                <a:solidFill>
                  <a:srgbClr val="000000"/>
                </a:solidFill>
                <a:effectLst/>
              </a:rPr>
              <a:t> on the budget template will populate with the total SOR requested on the SOR tab, and cell </a:t>
            </a:r>
            <a:r>
              <a:rPr lang="en-US" sz="1500" i="0" u="none" strike="noStrike" kern="1200" dirty="0">
                <a:solidFill>
                  <a:srgbClr val="000000"/>
                </a:solidFill>
                <a:effectLst/>
              </a:rPr>
              <a:t>G27</a:t>
            </a:r>
            <a:r>
              <a:rPr lang="en-US" sz="1500" b="0" i="0" u="none" strike="noStrike" kern="1200" dirty="0">
                <a:solidFill>
                  <a:srgbClr val="000000"/>
                </a:solidFill>
                <a:effectLst/>
              </a:rPr>
              <a:t> should be $0. If it’s not, there is an error that should be corrected before submitting your budget to you JWB.</a:t>
            </a:r>
            <a:endParaRPr lang="en-US" sz="1500" b="0" i="0" u="none" strike="noStrike" dirty="0">
              <a:effectLst/>
            </a:endParaRPr>
          </a:p>
        </p:txBody>
      </p:sp>
      <p:pic>
        <p:nvPicPr>
          <p:cNvPr id="12293" name="Content Placeholder 3">
            <a:extLst>
              <a:ext uri="{FF2B5EF4-FFF2-40B4-BE49-F238E27FC236}">
                <a16:creationId xmlns:a16="http://schemas.microsoft.com/office/drawing/2014/main" id="{3B348151-C3D4-F28D-5E10-EF518C90A1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BE96E785-5B86-DF7F-E064-A0344C4A6025}"/>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10043E69-5091-46F8-ABF3-49ADBC560AFC}" type="slidenum">
              <a:rPr lang="en-US" altLang="en-US">
                <a:solidFill>
                  <a:srgbClr val="FFFFFF"/>
                </a:solidFill>
              </a:rPr>
              <a:pPr/>
              <a:t>15</a:t>
            </a:fld>
            <a:endParaRPr lang="en-US" altLang="en-US">
              <a:solidFill>
                <a:srgbClr val="FFFFFF"/>
              </a:solidFill>
            </a:endParaRPr>
          </a:p>
        </p:txBody>
      </p:sp>
      <p:pic>
        <p:nvPicPr>
          <p:cNvPr id="5" name="Picture 4">
            <a:extLst>
              <a:ext uri="{FF2B5EF4-FFF2-40B4-BE49-F238E27FC236}">
                <a16:creationId xmlns:a16="http://schemas.microsoft.com/office/drawing/2014/main" id="{41700385-244D-EE7A-4E91-60C2652340E1}"/>
              </a:ext>
            </a:extLst>
          </p:cNvPr>
          <p:cNvPicPr>
            <a:picLocks noChangeAspect="1"/>
          </p:cNvPicPr>
          <p:nvPr/>
        </p:nvPicPr>
        <p:blipFill>
          <a:blip r:embed="rId3"/>
          <a:stretch>
            <a:fillRect/>
          </a:stretch>
        </p:blipFill>
        <p:spPr>
          <a:xfrm>
            <a:off x="412459" y="2262624"/>
            <a:ext cx="7315112" cy="1997925"/>
          </a:xfrm>
          <a:prstGeom prst="rect">
            <a:avLst/>
          </a:prstGeom>
        </p:spPr>
      </p:pic>
      <p:pic>
        <p:nvPicPr>
          <p:cNvPr id="6" name="Picture 5">
            <a:extLst>
              <a:ext uri="{FF2B5EF4-FFF2-40B4-BE49-F238E27FC236}">
                <a16:creationId xmlns:a16="http://schemas.microsoft.com/office/drawing/2014/main" id="{D3C5E92F-D166-44B8-5448-A66C0B7501B5}"/>
              </a:ext>
            </a:extLst>
          </p:cNvPr>
          <p:cNvPicPr>
            <a:picLocks noChangeAspect="1"/>
          </p:cNvPicPr>
          <p:nvPr/>
        </p:nvPicPr>
        <p:blipFill>
          <a:blip r:embed="rId4"/>
          <a:stretch>
            <a:fillRect/>
          </a:stretch>
        </p:blipFill>
        <p:spPr>
          <a:xfrm>
            <a:off x="8233739" y="835876"/>
            <a:ext cx="3334998" cy="383872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0E843-61E1-54FA-EC3C-5809077D4A9C}"/>
              </a:ext>
            </a:extLst>
          </p:cNvPr>
          <p:cNvSpPr>
            <a:spLocks noGrp="1"/>
          </p:cNvSpPr>
          <p:nvPr>
            <p:ph type="title"/>
          </p:nvPr>
        </p:nvSpPr>
        <p:spPr>
          <a:xfrm>
            <a:off x="457200" y="593725"/>
            <a:ext cx="3200400" cy="2286000"/>
          </a:xfrm>
        </p:spPr>
        <p:txBody>
          <a:bodyPr/>
          <a:lstStyle/>
          <a:p>
            <a:pPr algn="r" eaLnBrk="1" hangingPunct="1">
              <a:defRPr/>
            </a:pPr>
            <a:r>
              <a:rPr lang="en-US" dirty="0">
                <a:latin typeface="Gotham Rounded Medium" panose="02000000000000000000" pitchFamily="50" charset="0"/>
              </a:rPr>
              <a:t>05</a:t>
            </a:r>
          </a:p>
        </p:txBody>
      </p:sp>
      <p:sp>
        <p:nvSpPr>
          <p:cNvPr id="13315" name="Content Placeholder 2">
            <a:extLst>
              <a:ext uri="{FF2B5EF4-FFF2-40B4-BE49-F238E27FC236}">
                <a16:creationId xmlns:a16="http://schemas.microsoft.com/office/drawing/2014/main" id="{C5E4E0DF-EC8F-0301-FF45-A19A3E2C9D4F}"/>
              </a:ext>
            </a:extLst>
          </p:cNvPr>
          <p:cNvSpPr>
            <a:spLocks noGrp="1"/>
          </p:cNvSpPr>
          <p:nvPr>
            <p:ph idx="1"/>
          </p:nvPr>
        </p:nvSpPr>
        <p:spPr>
          <a:xfrm>
            <a:off x="4448264" y="2279912"/>
            <a:ext cx="7472494" cy="599813"/>
          </a:xfrm>
        </p:spPr>
        <p:txBody>
          <a:bodyPr/>
          <a:lstStyle/>
          <a:p>
            <a:pPr eaLnBrk="1" hangingPunct="1"/>
            <a:r>
              <a:rPr lang="en-US" altLang="en-US" sz="4400" dirty="0">
                <a:latin typeface="Gotham Rounded Medium" panose="02000000000000000000" pitchFamily="50" charset="0"/>
              </a:rPr>
              <a:t>YTD Budget Variance</a:t>
            </a:r>
          </a:p>
        </p:txBody>
      </p:sp>
      <p:pic>
        <p:nvPicPr>
          <p:cNvPr id="13317" name="Content Placeholder 4">
            <a:extLst>
              <a:ext uri="{FF2B5EF4-FFF2-40B4-BE49-F238E27FC236}">
                <a16:creationId xmlns:a16="http://schemas.microsoft.com/office/drawing/2014/main" id="{037E4A22-7C72-381F-3108-FBB3FE4178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8953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B9955A9C-C63E-3860-8F97-EB27F41B4034}"/>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D6FD432-43EA-4CFF-897D-D2C7F61FC1BB}" type="slidenum">
              <a:rPr lang="en-US" altLang="en-US">
                <a:solidFill>
                  <a:schemeClr val="tx2"/>
                </a:solidFill>
              </a:rPr>
              <a:pPr/>
              <a:t>16</a:t>
            </a:fld>
            <a:endParaRPr lang="en-US" altLang="en-US">
              <a:solidFill>
                <a:schemeClr val="tx2"/>
              </a:solidFill>
            </a:endParaRPr>
          </a:p>
        </p:txBody>
      </p:sp>
    </p:spTree>
    <p:extLst>
      <p:ext uri="{BB962C8B-B14F-4D97-AF65-F5344CB8AC3E}">
        <p14:creationId xmlns:p14="http://schemas.microsoft.com/office/powerpoint/2010/main" val="2912692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F941C-DB9E-DB27-5916-F353FCE32497}"/>
              </a:ext>
            </a:extLst>
          </p:cNvPr>
          <p:cNvSpPr>
            <a:spLocks noGrp="1"/>
          </p:cNvSpPr>
          <p:nvPr>
            <p:ph type="title"/>
          </p:nvPr>
        </p:nvSpPr>
        <p:spPr>
          <a:xfrm>
            <a:off x="1096963" y="287338"/>
            <a:ext cx="10058400" cy="1449387"/>
          </a:xfrm>
        </p:spPr>
        <p:txBody>
          <a:bodyPr/>
          <a:lstStyle/>
          <a:p>
            <a:pPr algn="ctr" eaLnBrk="1" hangingPunct="1">
              <a:defRPr/>
            </a:pPr>
            <a:r>
              <a:rPr lang="en-US" dirty="0">
                <a:latin typeface="Gotham Rounded Medium" panose="02000000000000000000" pitchFamily="50" charset="0"/>
              </a:rPr>
              <a:t>YTD Budget Variance</a:t>
            </a:r>
          </a:p>
        </p:txBody>
      </p:sp>
      <p:sp>
        <p:nvSpPr>
          <p:cNvPr id="12291" name="Content Placeholder 2">
            <a:extLst>
              <a:ext uri="{FF2B5EF4-FFF2-40B4-BE49-F238E27FC236}">
                <a16:creationId xmlns:a16="http://schemas.microsoft.com/office/drawing/2014/main" id="{B006EDE9-DE8B-24B3-062D-54B1709B65FC}"/>
              </a:ext>
            </a:extLst>
          </p:cNvPr>
          <p:cNvSpPr>
            <a:spLocks noGrp="1"/>
          </p:cNvSpPr>
          <p:nvPr>
            <p:ph sz="half" idx="1"/>
          </p:nvPr>
        </p:nvSpPr>
        <p:spPr>
          <a:xfrm>
            <a:off x="1066800" y="5121276"/>
            <a:ext cx="10058400" cy="1324776"/>
          </a:xfrm>
        </p:spPr>
        <p:txBody>
          <a:bodyPr/>
          <a:lstStyle/>
          <a:p>
            <a:pPr marL="285750" indent="-285750" algn="l" rtl="0" eaLnBrk="1" fontAlgn="ctr" latinLnBrk="0" hangingPunct="1">
              <a:spcBef>
                <a:spcPts val="0"/>
              </a:spcBef>
              <a:spcAft>
                <a:spcPts val="0"/>
              </a:spcAft>
              <a:buFont typeface="Wingdings" panose="05000000000000000000" pitchFamily="2" charset="2"/>
              <a:buChar char="v"/>
            </a:pPr>
            <a:r>
              <a:rPr lang="en-US" sz="1600" b="1" i="0" u="none" strike="noStrike" kern="1200" dirty="0">
                <a:solidFill>
                  <a:srgbClr val="000000"/>
                </a:solidFill>
                <a:effectLst/>
              </a:rPr>
              <a:t>New this year!  </a:t>
            </a:r>
            <a:r>
              <a:rPr lang="en-US" sz="1600" b="0" i="0" u="none" strike="noStrike" kern="1200" dirty="0">
                <a:solidFill>
                  <a:srgbClr val="000000"/>
                </a:solidFill>
                <a:effectLst/>
              </a:rPr>
              <a:t>Please review your most recent YTD variance report.  This represents current year spending to date, which is often a good indicator of financial needs in future years.</a:t>
            </a:r>
            <a:endParaRPr lang="en-US" sz="1600" b="0" i="0" u="none" strike="noStrike" dirty="0">
              <a:effectLst/>
            </a:endParaRPr>
          </a:p>
          <a:p>
            <a:pPr marL="285750" indent="-285750" algn="l" rtl="0" eaLnBrk="1" fontAlgn="ctr" latinLnBrk="0" hangingPunct="1">
              <a:spcBef>
                <a:spcPts val="0"/>
              </a:spcBef>
              <a:spcAft>
                <a:spcPts val="0"/>
              </a:spcAft>
              <a:buFont typeface="Wingdings" panose="05000000000000000000" pitchFamily="2" charset="2"/>
              <a:buChar char="v"/>
            </a:pPr>
            <a:r>
              <a:rPr lang="en-US" sz="1600" b="0" i="0" u="none" strike="noStrike" kern="1200" dirty="0">
                <a:solidFill>
                  <a:srgbClr val="000000"/>
                </a:solidFill>
                <a:effectLst/>
              </a:rPr>
              <a:t>This report will show actual expenses through 3/31/2023 if your program has submitted reimbursements timely.  If your program is not timely, the report will only report on expenses through the date of your last reimbursement request.</a:t>
            </a:r>
            <a:endParaRPr lang="en-US" sz="1600" b="0" i="0" u="none" strike="noStrike" dirty="0">
              <a:effectLst/>
            </a:endParaRPr>
          </a:p>
        </p:txBody>
      </p:sp>
      <p:pic>
        <p:nvPicPr>
          <p:cNvPr id="12293" name="Content Placeholder 3">
            <a:extLst>
              <a:ext uri="{FF2B5EF4-FFF2-40B4-BE49-F238E27FC236}">
                <a16:creationId xmlns:a16="http://schemas.microsoft.com/office/drawing/2014/main" id="{3B348151-C3D4-F28D-5E10-EF518C90A1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BE96E785-5B86-DF7F-E064-A0344C4A6025}"/>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10043E69-5091-46F8-ABF3-49ADBC560AFC}" type="slidenum">
              <a:rPr lang="en-US" altLang="en-US">
                <a:solidFill>
                  <a:srgbClr val="FFFFFF"/>
                </a:solidFill>
              </a:rPr>
              <a:pPr/>
              <a:t>17</a:t>
            </a:fld>
            <a:endParaRPr lang="en-US" altLang="en-US">
              <a:solidFill>
                <a:srgbClr val="FFFFFF"/>
              </a:solidFill>
            </a:endParaRPr>
          </a:p>
        </p:txBody>
      </p:sp>
      <p:pic>
        <p:nvPicPr>
          <p:cNvPr id="5" name="Picture 4">
            <a:extLst>
              <a:ext uri="{FF2B5EF4-FFF2-40B4-BE49-F238E27FC236}">
                <a16:creationId xmlns:a16="http://schemas.microsoft.com/office/drawing/2014/main" id="{8E73C995-D1CE-0914-3E25-7B9DF127EC62}"/>
              </a:ext>
            </a:extLst>
          </p:cNvPr>
          <p:cNvPicPr>
            <a:picLocks noChangeAspect="1"/>
          </p:cNvPicPr>
          <p:nvPr/>
        </p:nvPicPr>
        <p:blipFill>
          <a:blip r:embed="rId3"/>
          <a:srcRect/>
          <a:stretch/>
        </p:blipFill>
        <p:spPr>
          <a:xfrm>
            <a:off x="2360053" y="1789688"/>
            <a:ext cx="6888285" cy="3331588"/>
          </a:xfrm>
          <a:prstGeom prst="rect">
            <a:avLst/>
          </a:prstGeom>
        </p:spPr>
      </p:pic>
    </p:spTree>
    <p:extLst>
      <p:ext uri="{BB962C8B-B14F-4D97-AF65-F5344CB8AC3E}">
        <p14:creationId xmlns:p14="http://schemas.microsoft.com/office/powerpoint/2010/main" val="3775561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0E843-61E1-54FA-EC3C-5809077D4A9C}"/>
              </a:ext>
            </a:extLst>
          </p:cNvPr>
          <p:cNvSpPr>
            <a:spLocks noGrp="1"/>
          </p:cNvSpPr>
          <p:nvPr>
            <p:ph type="title"/>
          </p:nvPr>
        </p:nvSpPr>
        <p:spPr>
          <a:xfrm>
            <a:off x="457200" y="593725"/>
            <a:ext cx="3200400" cy="2286000"/>
          </a:xfrm>
        </p:spPr>
        <p:txBody>
          <a:bodyPr/>
          <a:lstStyle/>
          <a:p>
            <a:pPr algn="r" eaLnBrk="1" hangingPunct="1">
              <a:defRPr/>
            </a:pPr>
            <a:r>
              <a:rPr lang="en-US" dirty="0">
                <a:latin typeface="Gotham Rounded Medium" panose="02000000000000000000" pitchFamily="50" charset="0"/>
              </a:rPr>
              <a:t>06</a:t>
            </a:r>
          </a:p>
        </p:txBody>
      </p:sp>
      <p:sp>
        <p:nvSpPr>
          <p:cNvPr id="13315" name="Content Placeholder 2">
            <a:extLst>
              <a:ext uri="{FF2B5EF4-FFF2-40B4-BE49-F238E27FC236}">
                <a16:creationId xmlns:a16="http://schemas.microsoft.com/office/drawing/2014/main" id="{C5E4E0DF-EC8F-0301-FF45-A19A3E2C9D4F}"/>
              </a:ext>
            </a:extLst>
          </p:cNvPr>
          <p:cNvSpPr>
            <a:spLocks noGrp="1"/>
          </p:cNvSpPr>
          <p:nvPr>
            <p:ph idx="1"/>
          </p:nvPr>
        </p:nvSpPr>
        <p:spPr>
          <a:xfrm>
            <a:off x="4448264" y="2279912"/>
            <a:ext cx="7472494" cy="599813"/>
          </a:xfrm>
        </p:spPr>
        <p:txBody>
          <a:bodyPr/>
          <a:lstStyle/>
          <a:p>
            <a:pPr eaLnBrk="1" hangingPunct="1"/>
            <a:r>
              <a:rPr lang="en-US" altLang="en-US" sz="4400" dirty="0">
                <a:latin typeface="Gotham Rounded Medium" panose="02000000000000000000" pitchFamily="50" charset="0"/>
              </a:rPr>
              <a:t>Other</a:t>
            </a:r>
          </a:p>
        </p:txBody>
      </p:sp>
      <p:pic>
        <p:nvPicPr>
          <p:cNvPr id="13317" name="Content Placeholder 4">
            <a:extLst>
              <a:ext uri="{FF2B5EF4-FFF2-40B4-BE49-F238E27FC236}">
                <a16:creationId xmlns:a16="http://schemas.microsoft.com/office/drawing/2014/main" id="{037E4A22-7C72-381F-3108-FBB3FE4178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8953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B9955A9C-C63E-3860-8F97-EB27F41B4034}"/>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D6FD432-43EA-4CFF-897D-D2C7F61FC1BB}" type="slidenum">
              <a:rPr lang="en-US" altLang="en-US">
                <a:solidFill>
                  <a:schemeClr val="tx2"/>
                </a:solidFill>
              </a:rPr>
              <a:pPr/>
              <a:t>18</a:t>
            </a:fld>
            <a:endParaRPr lang="en-US" altLang="en-US">
              <a:solidFill>
                <a:schemeClr val="tx2"/>
              </a:solidFill>
            </a:endParaRPr>
          </a:p>
        </p:txBody>
      </p:sp>
    </p:spTree>
    <p:extLst>
      <p:ext uri="{BB962C8B-B14F-4D97-AF65-F5344CB8AC3E}">
        <p14:creationId xmlns:p14="http://schemas.microsoft.com/office/powerpoint/2010/main" val="3217304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DB8DF-94E7-CA83-0D4A-96BDD6428969}"/>
              </a:ext>
            </a:extLst>
          </p:cNvPr>
          <p:cNvSpPr>
            <a:spLocks noGrp="1"/>
          </p:cNvSpPr>
          <p:nvPr>
            <p:ph type="title"/>
          </p:nvPr>
        </p:nvSpPr>
        <p:spPr/>
        <p:txBody>
          <a:bodyPr/>
          <a:lstStyle/>
          <a:p>
            <a:pPr algn="ctr" eaLnBrk="1" hangingPunct="1">
              <a:defRPr/>
            </a:pPr>
            <a:r>
              <a:rPr lang="en-US" dirty="0">
                <a:latin typeface="Gotham Rounded Medium" panose="02000000000000000000" pitchFamily="50" charset="0"/>
              </a:rPr>
              <a:t>Other</a:t>
            </a:r>
          </a:p>
        </p:txBody>
      </p:sp>
      <p:pic>
        <p:nvPicPr>
          <p:cNvPr id="14339" name="Content Placeholder 3">
            <a:extLst>
              <a:ext uri="{FF2B5EF4-FFF2-40B4-BE49-F238E27FC236}">
                <a16:creationId xmlns:a16="http://schemas.microsoft.com/office/drawing/2014/main" id="{4D39381F-683E-D43D-0AB3-3B4C7425C3C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F4B87235-DB4D-0D9F-3C1C-3EBBA3C94BCD}"/>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0CA33F10-50BD-4A35-B6F9-AA1FBF1D04AB}" type="slidenum">
              <a:rPr lang="en-US" altLang="en-US">
                <a:solidFill>
                  <a:srgbClr val="FFFFFF"/>
                </a:solidFill>
              </a:rPr>
              <a:pPr/>
              <a:t>19</a:t>
            </a:fld>
            <a:endParaRPr lang="en-US" altLang="en-US">
              <a:solidFill>
                <a:srgbClr val="FFFFFF"/>
              </a:solidFill>
            </a:endParaRPr>
          </a:p>
        </p:txBody>
      </p:sp>
      <p:sp>
        <p:nvSpPr>
          <p:cNvPr id="4" name="Content Placeholder 2">
            <a:extLst>
              <a:ext uri="{FF2B5EF4-FFF2-40B4-BE49-F238E27FC236}">
                <a16:creationId xmlns:a16="http://schemas.microsoft.com/office/drawing/2014/main" id="{7E8E99E3-D6D2-09ED-93A9-7B4AB901009F}"/>
              </a:ext>
            </a:extLst>
          </p:cNvPr>
          <p:cNvSpPr txBox="1">
            <a:spLocks/>
          </p:cNvSpPr>
          <p:nvPr/>
        </p:nvSpPr>
        <p:spPr>
          <a:xfrm>
            <a:off x="1096963" y="2001838"/>
            <a:ext cx="10058400" cy="4022725"/>
          </a:xfrm>
          <a:prstGeom prst="rect">
            <a:avLst/>
          </a:prstGeom>
        </p:spPr>
        <p:txBody>
          <a:bodyPr/>
          <a:lstStyle>
            <a:lvl1pPr marL="90488" indent="-90488" algn="l" rtl="0" eaLnBrk="1" fontAlgn="base"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85750" indent="-285750" algn="l" rtl="0" eaLnBrk="1" fontAlgn="ctr" latinLnBrk="0" hangingPunct="1">
              <a:lnSpc>
                <a:spcPct val="100000"/>
              </a:lnSpc>
              <a:spcBef>
                <a:spcPts val="0"/>
              </a:spcBef>
              <a:spcAft>
                <a:spcPts val="0"/>
              </a:spcAft>
              <a:buFont typeface="Wingdings" panose="05000000000000000000" pitchFamily="2" charset="2"/>
              <a:buChar char="v"/>
            </a:pPr>
            <a:r>
              <a:rPr lang="en-US" sz="1800" b="0" i="0" u="none" strike="noStrike" kern="1200" dirty="0">
                <a:solidFill>
                  <a:srgbClr val="000000"/>
                </a:solidFill>
                <a:effectLst/>
              </a:rPr>
              <a:t>Please return the completed workbook to your assigned Senior Program Financial Analyst no later than </a:t>
            </a:r>
            <a:r>
              <a:rPr lang="en-US" sz="1800" b="1" i="0" u="none" strike="noStrike" kern="1200" dirty="0">
                <a:solidFill>
                  <a:srgbClr val="000000"/>
                </a:solidFill>
                <a:effectLst/>
              </a:rPr>
              <a:t>June 16, 2023.</a:t>
            </a:r>
          </a:p>
          <a:p>
            <a:pPr algn="l" rtl="0" eaLnBrk="1" fontAlgn="ctr" latinLnBrk="0" hangingPunct="1">
              <a:lnSpc>
                <a:spcPct val="100000"/>
              </a:lnSpc>
              <a:spcBef>
                <a:spcPts val="0"/>
              </a:spcBef>
              <a:spcAft>
                <a:spcPts val="0"/>
              </a:spcAft>
            </a:pPr>
            <a:endParaRPr lang="en-US" sz="1800" b="1" i="0" u="none" strike="noStrike" dirty="0">
              <a:effectLst/>
            </a:endParaRPr>
          </a:p>
          <a:p>
            <a:pPr marL="285750" indent="-285750" algn="l" rtl="0" eaLnBrk="1" fontAlgn="ctr" latinLnBrk="0" hangingPunct="1">
              <a:lnSpc>
                <a:spcPct val="100000"/>
              </a:lnSpc>
              <a:spcBef>
                <a:spcPts val="0"/>
              </a:spcBef>
              <a:spcAft>
                <a:spcPts val="0"/>
              </a:spcAft>
              <a:buFont typeface="Wingdings" panose="05000000000000000000" pitchFamily="2" charset="2"/>
              <a:buChar char="v"/>
            </a:pPr>
            <a:r>
              <a:rPr lang="en-US" sz="1800" b="0" i="0" u="none" strike="noStrike" kern="1200" dirty="0">
                <a:solidFill>
                  <a:srgbClr val="000000"/>
                </a:solidFill>
                <a:effectLst/>
              </a:rPr>
              <a:t>We will review budgets in the order they are received.  The budgets will then be forwarded to your Senior Program Consultant and Evaluator for a programmatic review.</a:t>
            </a:r>
          </a:p>
          <a:p>
            <a:pPr algn="l" rtl="0" eaLnBrk="1" fontAlgn="ctr" latinLnBrk="0" hangingPunct="1">
              <a:lnSpc>
                <a:spcPct val="100000"/>
              </a:lnSpc>
              <a:spcBef>
                <a:spcPts val="0"/>
              </a:spcBef>
              <a:spcAft>
                <a:spcPts val="0"/>
              </a:spcAft>
            </a:pPr>
            <a:endParaRPr lang="en-US" sz="1800" b="0" i="0" u="none" strike="noStrike" dirty="0">
              <a:effectLst/>
            </a:endParaRPr>
          </a:p>
          <a:p>
            <a:pPr marL="285750" indent="-285750" algn="l" rtl="0" eaLnBrk="1" fontAlgn="ctr" latinLnBrk="0" hangingPunct="1">
              <a:lnSpc>
                <a:spcPct val="100000"/>
              </a:lnSpc>
              <a:spcBef>
                <a:spcPts val="0"/>
              </a:spcBef>
              <a:spcAft>
                <a:spcPts val="0"/>
              </a:spcAft>
              <a:buFont typeface="Wingdings" panose="05000000000000000000" pitchFamily="2" charset="2"/>
              <a:buChar char="v"/>
            </a:pPr>
            <a:r>
              <a:rPr lang="en-US" sz="1800" b="0" i="0" u="none" strike="noStrike" kern="1200" dirty="0">
                <a:solidFill>
                  <a:srgbClr val="000000"/>
                </a:solidFill>
                <a:effectLst/>
              </a:rPr>
              <a:t>Program Finance will reach out to you to determine if any needed updates can be made via email, or if a TEAMS meeting is more appropriate.  If you prefer a meeting, please let us know!</a:t>
            </a:r>
            <a:endParaRPr lang="en-US" sz="1800" dirty="0">
              <a:solidFill>
                <a:schemeClr val="accent2">
                  <a:lumMod val="50000"/>
                </a:schemeClr>
              </a:solidFill>
              <a:cs typeface="Biome Light" panose="020B03030302040208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0E843-61E1-54FA-EC3C-5809077D4A9C}"/>
              </a:ext>
            </a:extLst>
          </p:cNvPr>
          <p:cNvSpPr>
            <a:spLocks noGrp="1"/>
          </p:cNvSpPr>
          <p:nvPr>
            <p:ph type="title"/>
          </p:nvPr>
        </p:nvSpPr>
        <p:spPr>
          <a:xfrm>
            <a:off x="457200" y="593725"/>
            <a:ext cx="3200400" cy="2286000"/>
          </a:xfrm>
        </p:spPr>
        <p:txBody>
          <a:bodyPr/>
          <a:lstStyle/>
          <a:p>
            <a:pPr eaLnBrk="1" hangingPunct="1">
              <a:defRPr/>
            </a:pPr>
            <a:r>
              <a:rPr lang="en-US" dirty="0">
                <a:latin typeface="Gotham Rounded Medium" panose="02000000000000000000" pitchFamily="50" charset="0"/>
              </a:rPr>
              <a:t>Agenda</a:t>
            </a:r>
          </a:p>
        </p:txBody>
      </p:sp>
      <p:sp>
        <p:nvSpPr>
          <p:cNvPr id="13315" name="Content Placeholder 2">
            <a:extLst>
              <a:ext uri="{FF2B5EF4-FFF2-40B4-BE49-F238E27FC236}">
                <a16:creationId xmlns:a16="http://schemas.microsoft.com/office/drawing/2014/main" id="{C5E4E0DF-EC8F-0301-FF45-A19A3E2C9D4F}"/>
              </a:ext>
            </a:extLst>
          </p:cNvPr>
          <p:cNvSpPr>
            <a:spLocks noGrp="1"/>
          </p:cNvSpPr>
          <p:nvPr>
            <p:ph idx="1"/>
          </p:nvPr>
        </p:nvSpPr>
        <p:spPr>
          <a:xfrm>
            <a:off x="4968379" y="1597578"/>
            <a:ext cx="6492875" cy="3662843"/>
          </a:xfrm>
        </p:spPr>
        <p:txBody>
          <a:bodyPr/>
          <a:lstStyle/>
          <a:p>
            <a:r>
              <a:rPr lang="en-US" sz="3200" dirty="0"/>
              <a:t>01 Questions &amp; Instructions</a:t>
            </a:r>
          </a:p>
          <a:p>
            <a:r>
              <a:rPr lang="en-US" sz="3200" dirty="0"/>
              <a:t>02 Budget Template</a:t>
            </a:r>
          </a:p>
          <a:p>
            <a:r>
              <a:rPr lang="en-US" sz="3200" dirty="0"/>
              <a:t>03 Positions</a:t>
            </a:r>
          </a:p>
          <a:p>
            <a:r>
              <a:rPr lang="en-US" sz="3200" dirty="0"/>
              <a:t>04 SOR </a:t>
            </a:r>
          </a:p>
          <a:p>
            <a:r>
              <a:rPr lang="en-US" sz="3200" dirty="0"/>
              <a:t>05 YTD Budget Variance</a:t>
            </a:r>
          </a:p>
          <a:p>
            <a:r>
              <a:rPr lang="en-US" sz="3200" dirty="0"/>
              <a:t>06 Other </a:t>
            </a:r>
          </a:p>
        </p:txBody>
      </p:sp>
      <p:pic>
        <p:nvPicPr>
          <p:cNvPr id="13317" name="Content Placeholder 4">
            <a:extLst>
              <a:ext uri="{FF2B5EF4-FFF2-40B4-BE49-F238E27FC236}">
                <a16:creationId xmlns:a16="http://schemas.microsoft.com/office/drawing/2014/main" id="{037E4A22-7C72-381F-3108-FBB3FE4178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8953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B9955A9C-C63E-3860-8F97-EB27F41B4034}"/>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D6FD432-43EA-4CFF-897D-D2C7F61FC1BB}" type="slidenum">
              <a:rPr lang="en-US" altLang="en-US">
                <a:solidFill>
                  <a:schemeClr val="tx2"/>
                </a:solidFill>
              </a:rPr>
              <a:pPr/>
              <a:t>2</a:t>
            </a:fld>
            <a:endParaRPr lang="en-US" altLang="en-US">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79A5CA5-5F44-1E20-BED7-616E0F182606}"/>
              </a:ext>
            </a:extLst>
          </p:cNvPr>
          <p:cNvSpPr>
            <a:spLocks noGrp="1"/>
          </p:cNvSpPr>
          <p:nvPr>
            <p:ph type="subTitle" idx="1"/>
          </p:nvPr>
        </p:nvSpPr>
        <p:spPr>
          <a:xfrm>
            <a:off x="1100138" y="4456113"/>
            <a:ext cx="10058400" cy="1143000"/>
          </a:xfrm>
        </p:spPr>
        <p:txBody>
          <a:bodyPr rtlCol="0"/>
          <a:lstStyle/>
          <a:p>
            <a:pPr algn="ctr" eaLnBrk="1" fontAlgn="auto" hangingPunct="1">
              <a:defRPr/>
            </a:pPr>
            <a:r>
              <a:rPr lang="en-US" sz="4400" b="1" dirty="0">
                <a:solidFill>
                  <a:schemeClr val="tx1"/>
                </a:solidFill>
                <a:latin typeface="Gotham Rounded Light" pitchFamily="50" charset="0"/>
              </a:rPr>
              <a:t>Thank you! </a:t>
            </a:r>
          </a:p>
        </p:txBody>
      </p:sp>
      <p:pic>
        <p:nvPicPr>
          <p:cNvPr id="9219" name="Picture 4">
            <a:extLst>
              <a:ext uri="{FF2B5EF4-FFF2-40B4-BE49-F238E27FC236}">
                <a16:creationId xmlns:a16="http://schemas.microsoft.com/office/drawing/2014/main" id="{921DA532-BAE1-F5F5-BE70-B61A1271CDA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90625" y="900113"/>
            <a:ext cx="9871075" cy="257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9707009E-0060-1ABB-F2F0-B11A74B8F315}"/>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4FE7C3C9-AECF-470C-9FD2-A2DB658C8E2C}" type="slidenum">
              <a:rPr lang="en-US" altLang="en-US">
                <a:solidFill>
                  <a:srgbClr val="FFFFFF"/>
                </a:solidFill>
              </a:rPr>
              <a:pPr/>
              <a:t>20</a:t>
            </a:fld>
            <a:endParaRPr lang="en-US" altLang="en-US">
              <a:solidFill>
                <a:srgbClr val="FFFFFF"/>
              </a:solidFill>
            </a:endParaRPr>
          </a:p>
        </p:txBody>
      </p:sp>
    </p:spTree>
    <p:extLst>
      <p:ext uri="{BB962C8B-B14F-4D97-AF65-F5344CB8AC3E}">
        <p14:creationId xmlns:p14="http://schemas.microsoft.com/office/powerpoint/2010/main" val="1121484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0E843-61E1-54FA-EC3C-5809077D4A9C}"/>
              </a:ext>
            </a:extLst>
          </p:cNvPr>
          <p:cNvSpPr>
            <a:spLocks noGrp="1"/>
          </p:cNvSpPr>
          <p:nvPr>
            <p:ph type="title"/>
          </p:nvPr>
        </p:nvSpPr>
        <p:spPr>
          <a:xfrm>
            <a:off x="457200" y="593725"/>
            <a:ext cx="3200400" cy="2286000"/>
          </a:xfrm>
        </p:spPr>
        <p:txBody>
          <a:bodyPr/>
          <a:lstStyle/>
          <a:p>
            <a:pPr algn="r" eaLnBrk="1" hangingPunct="1">
              <a:defRPr/>
            </a:pPr>
            <a:r>
              <a:rPr lang="en-US" dirty="0">
                <a:latin typeface="Gotham Rounded Medium" panose="02000000000000000000" pitchFamily="50" charset="0"/>
              </a:rPr>
              <a:t>01</a:t>
            </a:r>
          </a:p>
        </p:txBody>
      </p:sp>
      <p:sp>
        <p:nvSpPr>
          <p:cNvPr id="13315" name="Content Placeholder 2">
            <a:extLst>
              <a:ext uri="{FF2B5EF4-FFF2-40B4-BE49-F238E27FC236}">
                <a16:creationId xmlns:a16="http://schemas.microsoft.com/office/drawing/2014/main" id="{C5E4E0DF-EC8F-0301-FF45-A19A3E2C9D4F}"/>
              </a:ext>
            </a:extLst>
          </p:cNvPr>
          <p:cNvSpPr>
            <a:spLocks noGrp="1"/>
          </p:cNvSpPr>
          <p:nvPr>
            <p:ph idx="1"/>
          </p:nvPr>
        </p:nvSpPr>
        <p:spPr>
          <a:xfrm>
            <a:off x="4448264" y="2279912"/>
            <a:ext cx="7472494" cy="599813"/>
          </a:xfrm>
        </p:spPr>
        <p:txBody>
          <a:bodyPr/>
          <a:lstStyle/>
          <a:p>
            <a:pPr eaLnBrk="1" hangingPunct="1"/>
            <a:r>
              <a:rPr lang="en-US" altLang="en-US" sz="4400" dirty="0">
                <a:latin typeface="Gotham Rounded Medium" panose="02000000000000000000" pitchFamily="50" charset="0"/>
              </a:rPr>
              <a:t>Questions &amp; Instructions</a:t>
            </a:r>
          </a:p>
        </p:txBody>
      </p:sp>
      <p:pic>
        <p:nvPicPr>
          <p:cNvPr id="13317" name="Content Placeholder 4">
            <a:extLst>
              <a:ext uri="{FF2B5EF4-FFF2-40B4-BE49-F238E27FC236}">
                <a16:creationId xmlns:a16="http://schemas.microsoft.com/office/drawing/2014/main" id="{037E4A22-7C72-381F-3108-FBB3FE4178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8953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B9955A9C-C63E-3860-8F97-EB27F41B4034}"/>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D6FD432-43EA-4CFF-897D-D2C7F61FC1BB}" type="slidenum">
              <a:rPr lang="en-US" altLang="en-US">
                <a:solidFill>
                  <a:schemeClr val="tx2"/>
                </a:solidFill>
              </a:rPr>
              <a:pPr/>
              <a:t>3</a:t>
            </a:fld>
            <a:endParaRPr lang="en-US" altLang="en-US">
              <a:solidFill>
                <a:schemeClr val="tx2"/>
              </a:solidFill>
            </a:endParaRPr>
          </a:p>
        </p:txBody>
      </p:sp>
    </p:spTree>
    <p:extLst>
      <p:ext uri="{BB962C8B-B14F-4D97-AF65-F5344CB8AC3E}">
        <p14:creationId xmlns:p14="http://schemas.microsoft.com/office/powerpoint/2010/main" val="3094776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0101-CE03-EF38-CCE5-3CDDB255E6D5}"/>
              </a:ext>
            </a:extLst>
          </p:cNvPr>
          <p:cNvSpPr>
            <a:spLocks noGrp="1"/>
          </p:cNvSpPr>
          <p:nvPr>
            <p:ph type="title"/>
          </p:nvPr>
        </p:nvSpPr>
        <p:spPr/>
        <p:txBody>
          <a:bodyPr/>
          <a:lstStyle/>
          <a:p>
            <a:pPr algn="ctr" eaLnBrk="1" fontAlgn="auto" hangingPunct="1">
              <a:spcAft>
                <a:spcPts val="0"/>
              </a:spcAft>
              <a:defRPr/>
            </a:pPr>
            <a:r>
              <a:rPr lang="en-US" sz="5400" b="1" dirty="0">
                <a:solidFill>
                  <a:schemeClr val="tx1">
                    <a:lumMod val="75000"/>
                    <a:lumOff val="25000"/>
                  </a:schemeClr>
                </a:solidFill>
                <a:latin typeface="Gotham Rounded Medium" panose="02000000000000000000" pitchFamily="50" charset="0"/>
              </a:rPr>
              <a:t>Questions…</a:t>
            </a:r>
          </a:p>
        </p:txBody>
      </p:sp>
      <p:sp>
        <p:nvSpPr>
          <p:cNvPr id="11267" name="Content Placeholder 2">
            <a:extLst>
              <a:ext uri="{FF2B5EF4-FFF2-40B4-BE49-F238E27FC236}">
                <a16:creationId xmlns:a16="http://schemas.microsoft.com/office/drawing/2014/main" id="{7F953114-5E53-ED4E-2C88-8E9904C25910}"/>
              </a:ext>
            </a:extLst>
          </p:cNvPr>
          <p:cNvSpPr>
            <a:spLocks noGrp="1"/>
          </p:cNvSpPr>
          <p:nvPr>
            <p:ph idx="1"/>
          </p:nvPr>
        </p:nvSpPr>
        <p:spPr>
          <a:xfrm>
            <a:off x="1096963" y="2001838"/>
            <a:ext cx="10058400" cy="2016489"/>
          </a:xfrm>
        </p:spPr>
        <p:txBody>
          <a:bodyPr/>
          <a:lstStyle/>
          <a:p>
            <a:pPr marL="342900" indent="-342900">
              <a:buFont typeface="Wingdings" panose="05000000000000000000" pitchFamily="2" charset="2"/>
              <a:buChar char="v"/>
            </a:pPr>
            <a:r>
              <a:rPr lang="en-US" sz="2400" dirty="0">
                <a:solidFill>
                  <a:schemeClr val="tx1"/>
                </a:solidFill>
              </a:rPr>
              <a:t>Please put all questions and/or comments in the chat!</a:t>
            </a:r>
          </a:p>
          <a:p>
            <a:pPr marL="800100" lvl="1" indent="-342900">
              <a:buFont typeface="Wingdings" panose="05000000000000000000" pitchFamily="2" charset="2"/>
              <a:buChar char="v"/>
            </a:pPr>
            <a:r>
              <a:rPr lang="en-US" sz="2000" dirty="0">
                <a:solidFill>
                  <a:schemeClr val="tx1"/>
                </a:solidFill>
              </a:rPr>
              <a:t>We will answer as many questions after the presentation as possible. Any questions not addressed, as well as those asked and answered, will be included in a document that will be sent to all after the training concludes. </a:t>
            </a:r>
          </a:p>
          <a:p>
            <a:pPr marL="342900" indent="-342900">
              <a:buFont typeface="Wingdings" panose="05000000000000000000" pitchFamily="2" charset="2"/>
              <a:buChar char="v"/>
            </a:pPr>
            <a:r>
              <a:rPr lang="en-US" sz="2400" dirty="0">
                <a:solidFill>
                  <a:schemeClr val="tx1"/>
                </a:solidFill>
              </a:rPr>
              <a:t>The training is recorded, and the recording link will be sent with the Q&amp;A. </a:t>
            </a:r>
          </a:p>
        </p:txBody>
      </p:sp>
      <p:pic>
        <p:nvPicPr>
          <p:cNvPr id="11268" name="Content Placeholder 3">
            <a:extLst>
              <a:ext uri="{FF2B5EF4-FFF2-40B4-BE49-F238E27FC236}">
                <a16:creationId xmlns:a16="http://schemas.microsoft.com/office/drawing/2014/main" id="{4FEC5F33-3827-ACEF-E61C-0FEE9BDD11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736D3D8E-21B6-E44B-ED7B-851232B2C90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0FA3937-0C77-45FF-8C1A-97BC67DB58B8}" type="slidenum">
              <a:rPr lang="en-US" altLang="en-US">
                <a:solidFill>
                  <a:srgbClr val="FFFFFF"/>
                </a:solidFill>
              </a:rPr>
              <a:pPr/>
              <a:t>4</a:t>
            </a:fld>
            <a:endParaRPr lang="en-US" altLang="en-US">
              <a:solidFill>
                <a:srgbClr val="FFFFFF"/>
              </a:solidFill>
            </a:endParaRPr>
          </a:p>
        </p:txBody>
      </p:sp>
      <p:grpSp>
        <p:nvGrpSpPr>
          <p:cNvPr id="8" name="Group 7">
            <a:extLst>
              <a:ext uri="{FF2B5EF4-FFF2-40B4-BE49-F238E27FC236}">
                <a16:creationId xmlns:a16="http://schemas.microsoft.com/office/drawing/2014/main" id="{44401DDE-EC82-3FCA-19BC-057DA8C989B5}"/>
              </a:ext>
            </a:extLst>
          </p:cNvPr>
          <p:cNvGrpSpPr/>
          <p:nvPr/>
        </p:nvGrpSpPr>
        <p:grpSpPr>
          <a:xfrm>
            <a:off x="1328892" y="4012245"/>
            <a:ext cx="9448396" cy="928684"/>
            <a:chOff x="1219587" y="3696284"/>
            <a:chExt cx="9448396" cy="928684"/>
          </a:xfrm>
        </p:grpSpPr>
        <p:pic>
          <p:nvPicPr>
            <p:cNvPr id="9" name="Picture 8">
              <a:extLst>
                <a:ext uri="{FF2B5EF4-FFF2-40B4-BE49-F238E27FC236}">
                  <a16:creationId xmlns:a16="http://schemas.microsoft.com/office/drawing/2014/main" id="{61C47D9F-B669-A18F-BD55-B23EC28F8E81}"/>
                </a:ext>
              </a:extLst>
            </p:cNvPr>
            <p:cNvPicPr>
              <a:picLocks noChangeAspect="1"/>
            </p:cNvPicPr>
            <p:nvPr/>
          </p:nvPicPr>
          <p:blipFill>
            <a:blip r:embed="rId3"/>
            <a:stretch>
              <a:fillRect/>
            </a:stretch>
          </p:blipFill>
          <p:spPr>
            <a:xfrm>
              <a:off x="1524017" y="3696284"/>
              <a:ext cx="9143966" cy="928684"/>
            </a:xfrm>
            <a:prstGeom prst="rect">
              <a:avLst/>
            </a:prstGeom>
          </p:spPr>
        </p:pic>
        <p:sp>
          <p:nvSpPr>
            <p:cNvPr id="10" name="Rectangle 9">
              <a:extLst>
                <a:ext uri="{FF2B5EF4-FFF2-40B4-BE49-F238E27FC236}">
                  <a16:creationId xmlns:a16="http://schemas.microsoft.com/office/drawing/2014/main" id="{7B27E78E-C06C-3DBD-F70D-5E1210F8F9B2}"/>
                </a:ext>
              </a:extLst>
            </p:cNvPr>
            <p:cNvSpPr/>
            <p:nvPr/>
          </p:nvSpPr>
          <p:spPr>
            <a:xfrm>
              <a:off x="1917575" y="3801080"/>
              <a:ext cx="861135" cy="719091"/>
            </a:xfrm>
            <a:prstGeom prst="rect">
              <a:avLst/>
            </a:prstGeom>
            <a:noFill/>
            <a:ln w="762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sp>
          <p:nvSpPr>
            <p:cNvPr id="11" name="Arrow: Right 10">
              <a:extLst>
                <a:ext uri="{FF2B5EF4-FFF2-40B4-BE49-F238E27FC236}">
                  <a16:creationId xmlns:a16="http://schemas.microsoft.com/office/drawing/2014/main" id="{77707A6C-F65A-AA90-B502-899C251E195C}"/>
                </a:ext>
              </a:extLst>
            </p:cNvPr>
            <p:cNvSpPr/>
            <p:nvPr/>
          </p:nvSpPr>
          <p:spPr>
            <a:xfrm>
              <a:off x="1219587" y="3971342"/>
              <a:ext cx="608860" cy="378566"/>
            </a:xfrm>
            <a:prstGeom prst="righ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grpSp>
      <p:grpSp>
        <p:nvGrpSpPr>
          <p:cNvPr id="12" name="Group 11">
            <a:extLst>
              <a:ext uri="{FF2B5EF4-FFF2-40B4-BE49-F238E27FC236}">
                <a16:creationId xmlns:a16="http://schemas.microsoft.com/office/drawing/2014/main" id="{9A487E35-40AA-4B84-B60F-EB8FCC280214}"/>
              </a:ext>
            </a:extLst>
          </p:cNvPr>
          <p:cNvGrpSpPr/>
          <p:nvPr/>
        </p:nvGrpSpPr>
        <p:grpSpPr>
          <a:xfrm>
            <a:off x="3848423" y="5104307"/>
            <a:ext cx="4495153" cy="1209675"/>
            <a:chOff x="3891332" y="4930415"/>
            <a:chExt cx="4495153" cy="1209675"/>
          </a:xfrm>
        </p:grpSpPr>
        <p:pic>
          <p:nvPicPr>
            <p:cNvPr id="13" name="Picture 12">
              <a:extLst>
                <a:ext uri="{FF2B5EF4-FFF2-40B4-BE49-F238E27FC236}">
                  <a16:creationId xmlns:a16="http://schemas.microsoft.com/office/drawing/2014/main" id="{950F31DF-3E89-B410-43BA-95DD698A060D}"/>
                </a:ext>
              </a:extLst>
            </p:cNvPr>
            <p:cNvPicPr>
              <a:picLocks noChangeAspect="1"/>
            </p:cNvPicPr>
            <p:nvPr/>
          </p:nvPicPr>
          <p:blipFill>
            <a:blip r:embed="rId4"/>
            <a:stretch>
              <a:fillRect/>
            </a:stretch>
          </p:blipFill>
          <p:spPr>
            <a:xfrm>
              <a:off x="4195762" y="4930415"/>
              <a:ext cx="3800475" cy="1209675"/>
            </a:xfrm>
            <a:prstGeom prst="rect">
              <a:avLst/>
            </a:prstGeom>
          </p:spPr>
        </p:pic>
        <p:sp>
          <p:nvSpPr>
            <p:cNvPr id="14" name="Rectangle 13">
              <a:extLst>
                <a:ext uri="{FF2B5EF4-FFF2-40B4-BE49-F238E27FC236}">
                  <a16:creationId xmlns:a16="http://schemas.microsoft.com/office/drawing/2014/main" id="{CF73D5A9-910D-933C-4FDF-64AAACC11391}"/>
                </a:ext>
              </a:extLst>
            </p:cNvPr>
            <p:cNvSpPr/>
            <p:nvPr/>
          </p:nvSpPr>
          <p:spPr>
            <a:xfrm>
              <a:off x="4598633" y="5113538"/>
              <a:ext cx="3080551" cy="550416"/>
            </a:xfrm>
            <a:prstGeom prst="rect">
              <a:avLst/>
            </a:prstGeom>
            <a:noFill/>
            <a:ln w="5715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sp>
          <p:nvSpPr>
            <p:cNvPr id="15" name="Rectangle 14">
              <a:extLst>
                <a:ext uri="{FF2B5EF4-FFF2-40B4-BE49-F238E27FC236}">
                  <a16:creationId xmlns:a16="http://schemas.microsoft.com/office/drawing/2014/main" id="{FD7C6195-3500-63A8-8B60-0E1926355B69}"/>
                </a:ext>
              </a:extLst>
            </p:cNvPr>
            <p:cNvSpPr/>
            <p:nvPr/>
          </p:nvSpPr>
          <p:spPr>
            <a:xfrm>
              <a:off x="7270812" y="5734974"/>
              <a:ext cx="408372" cy="234427"/>
            </a:xfrm>
            <a:prstGeom prst="rect">
              <a:avLst/>
            </a:prstGeom>
            <a:noFill/>
            <a:ln w="381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sp>
          <p:nvSpPr>
            <p:cNvPr id="16" name="Arrow: Right 15">
              <a:extLst>
                <a:ext uri="{FF2B5EF4-FFF2-40B4-BE49-F238E27FC236}">
                  <a16:creationId xmlns:a16="http://schemas.microsoft.com/office/drawing/2014/main" id="{6CCBD0E1-4094-31AF-10E7-CE01007ACF9F}"/>
                </a:ext>
              </a:extLst>
            </p:cNvPr>
            <p:cNvSpPr/>
            <p:nvPr/>
          </p:nvSpPr>
          <p:spPr>
            <a:xfrm>
              <a:off x="3891332" y="5199463"/>
              <a:ext cx="608860" cy="378566"/>
            </a:xfrm>
            <a:prstGeom prst="righ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sp>
          <p:nvSpPr>
            <p:cNvPr id="17" name="Arrow: Right 16">
              <a:extLst>
                <a:ext uri="{FF2B5EF4-FFF2-40B4-BE49-F238E27FC236}">
                  <a16:creationId xmlns:a16="http://schemas.microsoft.com/office/drawing/2014/main" id="{892B49CA-EC8B-4417-5917-D4A5CE755B95}"/>
                </a:ext>
              </a:extLst>
            </p:cNvPr>
            <p:cNvSpPr/>
            <p:nvPr/>
          </p:nvSpPr>
          <p:spPr>
            <a:xfrm flipH="1">
              <a:off x="7777625" y="5685315"/>
              <a:ext cx="608860" cy="378566"/>
            </a:xfrm>
            <a:prstGeom prst="righ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0101-CE03-EF38-CCE5-3CDDB255E6D5}"/>
              </a:ext>
            </a:extLst>
          </p:cNvPr>
          <p:cNvSpPr>
            <a:spLocks noGrp="1"/>
          </p:cNvSpPr>
          <p:nvPr>
            <p:ph type="title"/>
          </p:nvPr>
        </p:nvSpPr>
        <p:spPr/>
        <p:txBody>
          <a:bodyPr/>
          <a:lstStyle/>
          <a:p>
            <a:pPr algn="ctr" eaLnBrk="1" fontAlgn="auto" hangingPunct="1">
              <a:spcAft>
                <a:spcPts val="0"/>
              </a:spcAft>
              <a:defRPr/>
            </a:pPr>
            <a:r>
              <a:rPr lang="en-US" sz="5400" b="1" dirty="0">
                <a:solidFill>
                  <a:schemeClr val="tx1">
                    <a:lumMod val="75000"/>
                    <a:lumOff val="25000"/>
                  </a:schemeClr>
                </a:solidFill>
                <a:latin typeface="Gotham Rounded Medium" panose="02000000000000000000" pitchFamily="50" charset="0"/>
              </a:rPr>
              <a:t>Instructions</a:t>
            </a:r>
          </a:p>
        </p:txBody>
      </p:sp>
      <p:sp>
        <p:nvSpPr>
          <p:cNvPr id="11267" name="Content Placeholder 2">
            <a:extLst>
              <a:ext uri="{FF2B5EF4-FFF2-40B4-BE49-F238E27FC236}">
                <a16:creationId xmlns:a16="http://schemas.microsoft.com/office/drawing/2014/main" id="{7F953114-5E53-ED4E-2C88-8E9904C25910}"/>
              </a:ext>
            </a:extLst>
          </p:cNvPr>
          <p:cNvSpPr>
            <a:spLocks noGrp="1"/>
          </p:cNvSpPr>
          <p:nvPr>
            <p:ph idx="1"/>
          </p:nvPr>
        </p:nvSpPr>
        <p:spPr>
          <a:xfrm>
            <a:off x="1096963" y="2001839"/>
            <a:ext cx="10058400" cy="1110478"/>
          </a:xfrm>
        </p:spPr>
        <p:txBody>
          <a:bodyPr/>
          <a:lstStyle/>
          <a:p>
            <a:pPr marL="342900" indent="-342900">
              <a:buFont typeface="Wingdings" panose="05000000000000000000" pitchFamily="2" charset="2"/>
              <a:buChar char="v"/>
            </a:pPr>
            <a:r>
              <a:rPr lang="en-US" sz="3600" dirty="0">
                <a:solidFill>
                  <a:schemeClr val="tx1"/>
                </a:solidFill>
              </a:rPr>
              <a:t>Step-by-step instructions for the budget workbook are located on the Instructions tab.</a:t>
            </a:r>
          </a:p>
        </p:txBody>
      </p:sp>
      <p:pic>
        <p:nvPicPr>
          <p:cNvPr id="11268" name="Content Placeholder 3">
            <a:extLst>
              <a:ext uri="{FF2B5EF4-FFF2-40B4-BE49-F238E27FC236}">
                <a16:creationId xmlns:a16="http://schemas.microsoft.com/office/drawing/2014/main" id="{4FEC5F33-3827-ACEF-E61C-0FEE9BDD11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736D3D8E-21B6-E44B-ED7B-851232B2C90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0FA3937-0C77-45FF-8C1A-97BC67DB58B8}" type="slidenum">
              <a:rPr lang="en-US" altLang="en-US">
                <a:solidFill>
                  <a:srgbClr val="FFFFFF"/>
                </a:solidFill>
              </a:rPr>
              <a:pPr/>
              <a:t>5</a:t>
            </a:fld>
            <a:endParaRPr lang="en-US" altLang="en-US">
              <a:solidFill>
                <a:srgbClr val="FFFFFF"/>
              </a:solidFill>
            </a:endParaRPr>
          </a:p>
        </p:txBody>
      </p:sp>
      <p:grpSp>
        <p:nvGrpSpPr>
          <p:cNvPr id="4" name="Group 3">
            <a:extLst>
              <a:ext uri="{FF2B5EF4-FFF2-40B4-BE49-F238E27FC236}">
                <a16:creationId xmlns:a16="http://schemas.microsoft.com/office/drawing/2014/main" id="{E400D746-AA33-46CA-1D3E-3BECEF180148}"/>
              </a:ext>
            </a:extLst>
          </p:cNvPr>
          <p:cNvGrpSpPr/>
          <p:nvPr/>
        </p:nvGrpSpPr>
        <p:grpSpPr>
          <a:xfrm>
            <a:off x="2112778" y="3613927"/>
            <a:ext cx="7966444" cy="1451095"/>
            <a:chOff x="2112778" y="3283526"/>
            <a:chExt cx="7966444" cy="1451095"/>
          </a:xfrm>
        </p:grpSpPr>
        <p:pic>
          <p:nvPicPr>
            <p:cNvPr id="5" name="Picture 4">
              <a:extLst>
                <a:ext uri="{FF2B5EF4-FFF2-40B4-BE49-F238E27FC236}">
                  <a16:creationId xmlns:a16="http://schemas.microsoft.com/office/drawing/2014/main" id="{B9C22298-D42F-8DF4-C71D-82486B3FF73C}"/>
                </a:ext>
              </a:extLst>
            </p:cNvPr>
            <p:cNvPicPr>
              <a:picLocks noChangeAspect="1"/>
            </p:cNvPicPr>
            <p:nvPr/>
          </p:nvPicPr>
          <p:blipFill>
            <a:blip r:embed="rId3"/>
            <a:stretch>
              <a:fillRect/>
            </a:stretch>
          </p:blipFill>
          <p:spPr>
            <a:xfrm>
              <a:off x="2112778" y="4271960"/>
              <a:ext cx="7966444" cy="462661"/>
            </a:xfrm>
            <a:prstGeom prst="rect">
              <a:avLst/>
            </a:prstGeom>
          </p:spPr>
        </p:pic>
        <p:grpSp>
          <p:nvGrpSpPr>
            <p:cNvPr id="6" name="Group 5">
              <a:extLst>
                <a:ext uri="{FF2B5EF4-FFF2-40B4-BE49-F238E27FC236}">
                  <a16:creationId xmlns:a16="http://schemas.microsoft.com/office/drawing/2014/main" id="{A5B533B6-30ED-E0F6-9CC6-04383B861E83}"/>
                </a:ext>
              </a:extLst>
            </p:cNvPr>
            <p:cNvGrpSpPr/>
            <p:nvPr/>
          </p:nvGrpSpPr>
          <p:grpSpPr>
            <a:xfrm>
              <a:off x="2112778" y="3283526"/>
              <a:ext cx="1452543" cy="1438511"/>
              <a:chOff x="1761688" y="3288666"/>
              <a:chExt cx="1501629" cy="1438511"/>
            </a:xfrm>
          </p:grpSpPr>
          <p:sp>
            <p:nvSpPr>
              <p:cNvPr id="7" name="Rectangle 6">
                <a:extLst>
                  <a:ext uri="{FF2B5EF4-FFF2-40B4-BE49-F238E27FC236}">
                    <a16:creationId xmlns:a16="http://schemas.microsoft.com/office/drawing/2014/main" id="{BA9E005F-F3F8-F430-729F-0122DD432040}"/>
                  </a:ext>
                </a:extLst>
              </p:cNvPr>
              <p:cNvSpPr/>
              <p:nvPr/>
            </p:nvSpPr>
            <p:spPr>
              <a:xfrm>
                <a:off x="1761688" y="4177717"/>
                <a:ext cx="1501629" cy="549460"/>
              </a:xfrm>
              <a:prstGeom prst="rect">
                <a:avLst/>
              </a:prstGeom>
              <a:noFill/>
              <a:ln w="5715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sp>
            <p:nvSpPr>
              <p:cNvPr id="8" name="Arrow: Down 7">
                <a:extLst>
                  <a:ext uri="{FF2B5EF4-FFF2-40B4-BE49-F238E27FC236}">
                    <a16:creationId xmlns:a16="http://schemas.microsoft.com/office/drawing/2014/main" id="{D33C3E12-845A-1CDD-A27F-403859FACF26}"/>
                  </a:ext>
                </a:extLst>
              </p:cNvPr>
              <p:cNvSpPr/>
              <p:nvPr/>
            </p:nvSpPr>
            <p:spPr>
              <a:xfrm>
                <a:off x="2244054" y="3288666"/>
                <a:ext cx="536895" cy="813368"/>
              </a:xfrm>
              <a:prstGeom prst="down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grpSp>
      </p:grpSp>
    </p:spTree>
    <p:extLst>
      <p:ext uri="{BB962C8B-B14F-4D97-AF65-F5344CB8AC3E}">
        <p14:creationId xmlns:p14="http://schemas.microsoft.com/office/powerpoint/2010/main" val="185821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0E843-61E1-54FA-EC3C-5809077D4A9C}"/>
              </a:ext>
            </a:extLst>
          </p:cNvPr>
          <p:cNvSpPr>
            <a:spLocks noGrp="1"/>
          </p:cNvSpPr>
          <p:nvPr>
            <p:ph type="title"/>
          </p:nvPr>
        </p:nvSpPr>
        <p:spPr>
          <a:xfrm>
            <a:off x="457200" y="593725"/>
            <a:ext cx="3200400" cy="2286000"/>
          </a:xfrm>
        </p:spPr>
        <p:txBody>
          <a:bodyPr/>
          <a:lstStyle/>
          <a:p>
            <a:pPr algn="r" eaLnBrk="1" hangingPunct="1">
              <a:defRPr/>
            </a:pPr>
            <a:r>
              <a:rPr lang="en-US" dirty="0">
                <a:latin typeface="Gotham Rounded Medium" panose="02000000000000000000" pitchFamily="50" charset="0"/>
              </a:rPr>
              <a:t>02</a:t>
            </a:r>
          </a:p>
        </p:txBody>
      </p:sp>
      <p:sp>
        <p:nvSpPr>
          <p:cNvPr id="13315" name="Content Placeholder 2">
            <a:extLst>
              <a:ext uri="{FF2B5EF4-FFF2-40B4-BE49-F238E27FC236}">
                <a16:creationId xmlns:a16="http://schemas.microsoft.com/office/drawing/2014/main" id="{C5E4E0DF-EC8F-0301-FF45-A19A3E2C9D4F}"/>
              </a:ext>
            </a:extLst>
          </p:cNvPr>
          <p:cNvSpPr>
            <a:spLocks noGrp="1"/>
          </p:cNvSpPr>
          <p:nvPr>
            <p:ph idx="1"/>
          </p:nvPr>
        </p:nvSpPr>
        <p:spPr>
          <a:xfrm>
            <a:off x="4448264" y="2279912"/>
            <a:ext cx="7472494" cy="599813"/>
          </a:xfrm>
        </p:spPr>
        <p:txBody>
          <a:bodyPr/>
          <a:lstStyle/>
          <a:p>
            <a:pPr eaLnBrk="1" hangingPunct="1"/>
            <a:r>
              <a:rPr lang="en-US" altLang="en-US" sz="4400" dirty="0">
                <a:latin typeface="Gotham Rounded Medium" panose="02000000000000000000" pitchFamily="50" charset="0"/>
              </a:rPr>
              <a:t>Budget Template</a:t>
            </a:r>
          </a:p>
        </p:txBody>
      </p:sp>
      <p:pic>
        <p:nvPicPr>
          <p:cNvPr id="13317" name="Content Placeholder 4">
            <a:extLst>
              <a:ext uri="{FF2B5EF4-FFF2-40B4-BE49-F238E27FC236}">
                <a16:creationId xmlns:a16="http://schemas.microsoft.com/office/drawing/2014/main" id="{037E4A22-7C72-381F-3108-FBB3FE4178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8953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B9955A9C-C63E-3860-8F97-EB27F41B4034}"/>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D6FD432-43EA-4CFF-897D-D2C7F61FC1BB}" type="slidenum">
              <a:rPr lang="en-US" altLang="en-US">
                <a:solidFill>
                  <a:schemeClr val="tx2"/>
                </a:solidFill>
              </a:rPr>
              <a:pPr/>
              <a:t>6</a:t>
            </a:fld>
            <a:endParaRPr lang="en-US" altLang="en-US">
              <a:solidFill>
                <a:schemeClr val="tx2"/>
              </a:solidFill>
            </a:endParaRPr>
          </a:p>
        </p:txBody>
      </p:sp>
      <p:grpSp>
        <p:nvGrpSpPr>
          <p:cNvPr id="9" name="Group 8">
            <a:extLst>
              <a:ext uri="{FF2B5EF4-FFF2-40B4-BE49-F238E27FC236}">
                <a16:creationId xmlns:a16="http://schemas.microsoft.com/office/drawing/2014/main" id="{270FF484-E53F-AC64-7B09-282339DEF9AE}"/>
              </a:ext>
            </a:extLst>
          </p:cNvPr>
          <p:cNvGrpSpPr/>
          <p:nvPr/>
        </p:nvGrpSpPr>
        <p:grpSpPr>
          <a:xfrm>
            <a:off x="4356373" y="3330428"/>
            <a:ext cx="7656275" cy="1429115"/>
            <a:chOff x="2267862" y="4471331"/>
            <a:chExt cx="7656275" cy="1429115"/>
          </a:xfrm>
        </p:grpSpPr>
        <p:pic>
          <p:nvPicPr>
            <p:cNvPr id="10" name="Picture 9">
              <a:extLst>
                <a:ext uri="{FF2B5EF4-FFF2-40B4-BE49-F238E27FC236}">
                  <a16:creationId xmlns:a16="http://schemas.microsoft.com/office/drawing/2014/main" id="{1258326E-0372-B887-5408-4FB128989AE5}"/>
                </a:ext>
              </a:extLst>
            </p:cNvPr>
            <p:cNvPicPr>
              <a:picLocks noChangeAspect="1"/>
            </p:cNvPicPr>
            <p:nvPr/>
          </p:nvPicPr>
          <p:blipFill>
            <a:blip r:embed="rId3"/>
            <a:stretch>
              <a:fillRect/>
            </a:stretch>
          </p:blipFill>
          <p:spPr>
            <a:xfrm>
              <a:off x="2267862" y="5482831"/>
              <a:ext cx="7656275" cy="417615"/>
            </a:xfrm>
            <a:prstGeom prst="rect">
              <a:avLst/>
            </a:prstGeom>
          </p:spPr>
        </p:pic>
        <p:grpSp>
          <p:nvGrpSpPr>
            <p:cNvPr id="11" name="Group 10">
              <a:extLst>
                <a:ext uri="{FF2B5EF4-FFF2-40B4-BE49-F238E27FC236}">
                  <a16:creationId xmlns:a16="http://schemas.microsoft.com/office/drawing/2014/main" id="{6C8F4E66-EADA-4CB8-C153-5883FD435EE4}"/>
                </a:ext>
              </a:extLst>
            </p:cNvPr>
            <p:cNvGrpSpPr/>
            <p:nvPr/>
          </p:nvGrpSpPr>
          <p:grpSpPr>
            <a:xfrm>
              <a:off x="3649721" y="4471331"/>
              <a:ext cx="1845238" cy="1429115"/>
              <a:chOff x="1761688" y="3288666"/>
              <a:chExt cx="1501629" cy="1438511"/>
            </a:xfrm>
          </p:grpSpPr>
          <p:sp>
            <p:nvSpPr>
              <p:cNvPr id="12" name="Rectangle 11">
                <a:extLst>
                  <a:ext uri="{FF2B5EF4-FFF2-40B4-BE49-F238E27FC236}">
                    <a16:creationId xmlns:a16="http://schemas.microsoft.com/office/drawing/2014/main" id="{5A78603C-421B-99DC-B943-87EF2CC2B985}"/>
                  </a:ext>
                </a:extLst>
              </p:cNvPr>
              <p:cNvSpPr/>
              <p:nvPr/>
            </p:nvSpPr>
            <p:spPr>
              <a:xfrm>
                <a:off x="1761688" y="4177717"/>
                <a:ext cx="1501629" cy="549460"/>
              </a:xfrm>
              <a:prstGeom prst="rect">
                <a:avLst/>
              </a:prstGeom>
              <a:noFill/>
              <a:ln w="5715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sp>
            <p:nvSpPr>
              <p:cNvPr id="13" name="Arrow: Down 12">
                <a:extLst>
                  <a:ext uri="{FF2B5EF4-FFF2-40B4-BE49-F238E27FC236}">
                    <a16:creationId xmlns:a16="http://schemas.microsoft.com/office/drawing/2014/main" id="{ECA4D7B2-5A06-5462-4EE7-24CB16DF2EF0}"/>
                  </a:ext>
                </a:extLst>
              </p:cNvPr>
              <p:cNvSpPr/>
              <p:nvPr/>
            </p:nvSpPr>
            <p:spPr>
              <a:xfrm>
                <a:off x="2244054" y="3288666"/>
                <a:ext cx="536895" cy="813368"/>
              </a:xfrm>
              <a:prstGeom prst="down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Biome Light"/>
                  <a:ea typeface="+mn-ea"/>
                  <a:cs typeface="+mn-cs"/>
                </a:endParaRPr>
              </a:p>
            </p:txBody>
          </p:sp>
        </p:grpSp>
      </p:grpSp>
    </p:spTree>
    <p:extLst>
      <p:ext uri="{BB962C8B-B14F-4D97-AF65-F5344CB8AC3E}">
        <p14:creationId xmlns:p14="http://schemas.microsoft.com/office/powerpoint/2010/main" val="333695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0101-CE03-EF38-CCE5-3CDDB255E6D5}"/>
              </a:ext>
            </a:extLst>
          </p:cNvPr>
          <p:cNvSpPr>
            <a:spLocks noGrp="1"/>
          </p:cNvSpPr>
          <p:nvPr>
            <p:ph type="title"/>
          </p:nvPr>
        </p:nvSpPr>
        <p:spPr>
          <a:xfrm>
            <a:off x="1096963" y="287339"/>
            <a:ext cx="10058400" cy="520700"/>
          </a:xfrm>
        </p:spPr>
        <p:txBody>
          <a:bodyPr>
            <a:normAutofit fontScale="90000"/>
          </a:bodyPr>
          <a:lstStyle/>
          <a:p>
            <a:pPr algn="ctr" eaLnBrk="1" fontAlgn="auto" hangingPunct="1">
              <a:spcAft>
                <a:spcPts val="0"/>
              </a:spcAft>
              <a:defRPr/>
            </a:pPr>
            <a:r>
              <a:rPr lang="en-US" sz="3500" b="1" dirty="0">
                <a:solidFill>
                  <a:schemeClr val="tx1">
                    <a:lumMod val="75000"/>
                    <a:lumOff val="25000"/>
                  </a:schemeClr>
                </a:solidFill>
                <a:latin typeface="Gotham Rounded Medium" panose="02000000000000000000" pitchFamily="50" charset="0"/>
              </a:rPr>
              <a:t>Updated Budget Template</a:t>
            </a:r>
          </a:p>
        </p:txBody>
      </p:sp>
      <p:sp>
        <p:nvSpPr>
          <p:cNvPr id="11267" name="Content Placeholder 2">
            <a:extLst>
              <a:ext uri="{FF2B5EF4-FFF2-40B4-BE49-F238E27FC236}">
                <a16:creationId xmlns:a16="http://schemas.microsoft.com/office/drawing/2014/main" id="{7F953114-5E53-ED4E-2C88-8E9904C25910}"/>
              </a:ext>
            </a:extLst>
          </p:cNvPr>
          <p:cNvSpPr>
            <a:spLocks noGrp="1"/>
          </p:cNvSpPr>
          <p:nvPr>
            <p:ph idx="1"/>
          </p:nvPr>
        </p:nvSpPr>
        <p:spPr>
          <a:xfrm>
            <a:off x="630571" y="5297445"/>
            <a:ext cx="10930855" cy="1031846"/>
          </a:xfrm>
        </p:spPr>
        <p:txBody>
          <a:bodyPr/>
          <a:lstStyle/>
          <a:p>
            <a:pPr marL="285750" marR="0" lvl="0" indent="-285750" algn="l" defTabSz="914400" rtl="0" eaLnBrk="1" fontAlgn="auto" latinLnBrk="0" hangingPunct="1">
              <a:lnSpc>
                <a:spcPct val="200000"/>
              </a:lnSpc>
              <a:spcBef>
                <a:spcPts val="0"/>
              </a:spcBef>
              <a:spcAft>
                <a:spcPts val="0"/>
              </a:spcAft>
              <a:buClrTx/>
              <a:buSzTx/>
              <a:buFont typeface="Wingdings" panose="05000000000000000000" pitchFamily="2" charset="2"/>
              <a:buChar char="v"/>
              <a:tabLst/>
              <a:defRPr/>
            </a:pPr>
            <a:r>
              <a:rPr kumimoji="0" lang="en-US" sz="1400" b="0" i="0" u="none" strike="noStrike" kern="1200" cap="none" spc="0" normalizeH="0" baseline="0" noProof="0" dirty="0">
                <a:ln>
                  <a:noFill/>
                </a:ln>
                <a:solidFill>
                  <a:schemeClr val="tx1"/>
                </a:solidFill>
                <a:effectLst/>
                <a:uLnTx/>
                <a:uFillTx/>
                <a:latin typeface="Biome Light"/>
                <a:ea typeface="+mn-ea"/>
                <a:cs typeface="+mn-cs"/>
              </a:rPr>
              <a:t>The budget template is the main budgeting document.  It includes all possible budget categories for FY24.</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400" b="0" i="0" u="none" strike="noStrike" kern="1200" cap="none" spc="0" normalizeH="0" baseline="0" noProof="0" dirty="0">
                <a:ln>
                  <a:noFill/>
                </a:ln>
                <a:solidFill>
                  <a:schemeClr val="tx1"/>
                </a:solidFill>
                <a:effectLst/>
                <a:uLnTx/>
                <a:uFillTx/>
                <a:latin typeface="Biome Light"/>
                <a:ea typeface="+mn-ea"/>
                <a:cs typeface="+mn-cs"/>
              </a:rPr>
              <a:t>Your program specific budget template is prepopulated with the originally approved FY23 program and JWB funded budget amounts in columns C &amp; D. </a:t>
            </a:r>
          </a:p>
        </p:txBody>
      </p:sp>
      <p:pic>
        <p:nvPicPr>
          <p:cNvPr id="11268" name="Content Placeholder 3">
            <a:extLst>
              <a:ext uri="{FF2B5EF4-FFF2-40B4-BE49-F238E27FC236}">
                <a16:creationId xmlns:a16="http://schemas.microsoft.com/office/drawing/2014/main" id="{4FEC5F33-3827-ACEF-E61C-0FEE9BDD11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736D3D8E-21B6-E44B-ED7B-851232B2C90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0FA3937-0C77-45FF-8C1A-97BC67DB58B8}" type="slidenum">
              <a:rPr lang="en-US" altLang="en-US">
                <a:solidFill>
                  <a:srgbClr val="FFFFFF"/>
                </a:solidFill>
              </a:rPr>
              <a:pPr/>
              <a:t>7</a:t>
            </a:fld>
            <a:endParaRPr lang="en-US" altLang="en-US">
              <a:solidFill>
                <a:srgbClr val="FFFFFF"/>
              </a:solidFill>
            </a:endParaRPr>
          </a:p>
        </p:txBody>
      </p:sp>
      <p:pic>
        <p:nvPicPr>
          <p:cNvPr id="4" name="Picture Placeholder 10">
            <a:extLst>
              <a:ext uri="{FF2B5EF4-FFF2-40B4-BE49-F238E27FC236}">
                <a16:creationId xmlns:a16="http://schemas.microsoft.com/office/drawing/2014/main" id="{7273F038-0E23-A521-3B4D-4F442B9D2106}"/>
              </a:ext>
            </a:extLst>
          </p:cNvPr>
          <p:cNvPicPr>
            <a:picLocks noChangeAspect="1"/>
          </p:cNvPicPr>
          <p:nvPr/>
        </p:nvPicPr>
        <p:blipFill rotWithShape="1">
          <a:blip r:embed="rId3"/>
          <a:srcRect l="-173" r="-328"/>
          <a:stretch/>
        </p:blipFill>
        <p:spPr>
          <a:xfrm>
            <a:off x="875128" y="808039"/>
            <a:ext cx="10441742" cy="4584465"/>
          </a:xfrm>
          <a:prstGeom prst="rect">
            <a:avLst/>
          </a:prstGeom>
        </p:spPr>
      </p:pic>
    </p:spTree>
    <p:extLst>
      <p:ext uri="{BB962C8B-B14F-4D97-AF65-F5344CB8AC3E}">
        <p14:creationId xmlns:p14="http://schemas.microsoft.com/office/powerpoint/2010/main" val="144603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0101-CE03-EF38-CCE5-3CDDB255E6D5}"/>
              </a:ext>
            </a:extLst>
          </p:cNvPr>
          <p:cNvSpPr>
            <a:spLocks noGrp="1"/>
          </p:cNvSpPr>
          <p:nvPr>
            <p:ph type="title"/>
          </p:nvPr>
        </p:nvSpPr>
        <p:spPr>
          <a:xfrm>
            <a:off x="1096963" y="287339"/>
            <a:ext cx="10058400" cy="520700"/>
          </a:xfrm>
        </p:spPr>
        <p:txBody>
          <a:bodyPr>
            <a:normAutofit fontScale="90000"/>
          </a:bodyPr>
          <a:lstStyle/>
          <a:p>
            <a:pPr algn="ctr" eaLnBrk="1" fontAlgn="auto" hangingPunct="1">
              <a:spcAft>
                <a:spcPts val="0"/>
              </a:spcAft>
              <a:defRPr/>
            </a:pPr>
            <a:r>
              <a:rPr lang="en-US" sz="3500" b="1" dirty="0">
                <a:solidFill>
                  <a:schemeClr val="tx1">
                    <a:lumMod val="75000"/>
                    <a:lumOff val="25000"/>
                  </a:schemeClr>
                </a:solidFill>
                <a:latin typeface="Gotham Rounded Medium" panose="02000000000000000000" pitchFamily="50" charset="0"/>
              </a:rPr>
              <a:t>Completing the Budget Template</a:t>
            </a:r>
          </a:p>
        </p:txBody>
      </p:sp>
      <p:sp>
        <p:nvSpPr>
          <p:cNvPr id="11267" name="Content Placeholder 2">
            <a:extLst>
              <a:ext uri="{FF2B5EF4-FFF2-40B4-BE49-F238E27FC236}">
                <a16:creationId xmlns:a16="http://schemas.microsoft.com/office/drawing/2014/main" id="{7F953114-5E53-ED4E-2C88-8E9904C25910}"/>
              </a:ext>
            </a:extLst>
          </p:cNvPr>
          <p:cNvSpPr>
            <a:spLocks noGrp="1"/>
          </p:cNvSpPr>
          <p:nvPr>
            <p:ph idx="1"/>
          </p:nvPr>
        </p:nvSpPr>
        <p:spPr>
          <a:xfrm>
            <a:off x="630571" y="5071835"/>
            <a:ext cx="10930855" cy="1154367"/>
          </a:xfrm>
        </p:spPr>
        <p:txBody>
          <a:bodyPr/>
          <a:lstStyle/>
          <a:p>
            <a:pPr marL="342900" indent="-342900">
              <a:lnSpc>
                <a:spcPct val="100000"/>
              </a:lnSpc>
              <a:spcBef>
                <a:spcPts val="0"/>
              </a:spcBef>
              <a:buFont typeface="+mj-lt"/>
              <a:buAutoNum type="alphaUcPeriod"/>
            </a:pPr>
            <a:r>
              <a:rPr lang="en-US" sz="1400" dirty="0"/>
              <a:t>Include a description (narrative) for each budget category in column B. </a:t>
            </a:r>
          </a:p>
          <a:p>
            <a:pPr marL="342900" indent="-342900" fontAlgn="ctr">
              <a:lnSpc>
                <a:spcPct val="100000"/>
              </a:lnSpc>
              <a:spcBef>
                <a:spcPts val="0"/>
              </a:spcBef>
              <a:spcAft>
                <a:spcPts val="0"/>
              </a:spcAft>
              <a:buFont typeface="+mj-lt"/>
              <a:buAutoNum type="alphaUcPeriod"/>
            </a:pPr>
            <a:r>
              <a:rPr lang="en-US" sz="1400" dirty="0"/>
              <a:t>Enter the total dollar amount for both FY24 Program and JWB amounts in columns E &amp; F.  If you include subtotals in your description, these amounts must equal the sum of those subtotals.</a:t>
            </a:r>
          </a:p>
          <a:p>
            <a:pPr marL="342900" indent="-342900" fontAlgn="ctr">
              <a:lnSpc>
                <a:spcPct val="100000"/>
              </a:lnSpc>
              <a:spcBef>
                <a:spcPts val="0"/>
              </a:spcBef>
              <a:spcAft>
                <a:spcPts val="0"/>
              </a:spcAft>
              <a:buFont typeface="+mj-lt"/>
              <a:buAutoNum type="alphaUcPeriod"/>
            </a:pPr>
            <a:r>
              <a:rPr lang="en-US" sz="1400" dirty="0"/>
              <a:t>The position amounts are tied to the Positions tab and will populate automatically.</a:t>
            </a:r>
          </a:p>
          <a:p>
            <a:pPr marL="342900" indent="-342900" fontAlgn="ctr">
              <a:lnSpc>
                <a:spcPct val="100000"/>
              </a:lnSpc>
              <a:spcBef>
                <a:spcPts val="0"/>
              </a:spcBef>
              <a:spcAft>
                <a:spcPts val="0"/>
              </a:spcAft>
              <a:buFont typeface="+mj-lt"/>
              <a:buAutoNum type="alphaUcPeriod"/>
            </a:pPr>
            <a:r>
              <a:rPr lang="en-US" sz="1400" dirty="0"/>
              <a:t>The FY24 SOR column is a formula and will automatically calculate.</a:t>
            </a:r>
          </a:p>
        </p:txBody>
      </p:sp>
      <p:pic>
        <p:nvPicPr>
          <p:cNvPr id="11268" name="Content Placeholder 3">
            <a:extLst>
              <a:ext uri="{FF2B5EF4-FFF2-40B4-BE49-F238E27FC236}">
                <a16:creationId xmlns:a16="http://schemas.microsoft.com/office/drawing/2014/main" id="{4FEC5F33-3827-ACEF-E61C-0FEE9BDD11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736D3D8E-21B6-E44B-ED7B-851232B2C90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0FA3937-0C77-45FF-8C1A-97BC67DB58B8}" type="slidenum">
              <a:rPr lang="en-US" altLang="en-US">
                <a:solidFill>
                  <a:srgbClr val="FFFFFF"/>
                </a:solidFill>
              </a:rPr>
              <a:pPr/>
              <a:t>8</a:t>
            </a:fld>
            <a:endParaRPr lang="en-US" altLang="en-US">
              <a:solidFill>
                <a:srgbClr val="FFFFFF"/>
              </a:solidFill>
            </a:endParaRPr>
          </a:p>
        </p:txBody>
      </p:sp>
      <p:grpSp>
        <p:nvGrpSpPr>
          <p:cNvPr id="24" name="Group 23">
            <a:extLst>
              <a:ext uri="{FF2B5EF4-FFF2-40B4-BE49-F238E27FC236}">
                <a16:creationId xmlns:a16="http://schemas.microsoft.com/office/drawing/2014/main" id="{F0807F94-CD7E-FF29-AD5F-32E7A7D0F385}"/>
              </a:ext>
            </a:extLst>
          </p:cNvPr>
          <p:cNvGrpSpPr/>
          <p:nvPr/>
        </p:nvGrpSpPr>
        <p:grpSpPr>
          <a:xfrm>
            <a:off x="1134718" y="760484"/>
            <a:ext cx="9922560" cy="4376874"/>
            <a:chOff x="1012832" y="1031846"/>
            <a:chExt cx="9922560" cy="4376874"/>
          </a:xfrm>
        </p:grpSpPr>
        <p:pic>
          <p:nvPicPr>
            <p:cNvPr id="25" name="Picture Placeholder 10">
              <a:extLst>
                <a:ext uri="{FF2B5EF4-FFF2-40B4-BE49-F238E27FC236}">
                  <a16:creationId xmlns:a16="http://schemas.microsoft.com/office/drawing/2014/main" id="{8CF32C67-4C93-F750-CCDC-BD8814BC988C}"/>
                </a:ext>
              </a:extLst>
            </p:cNvPr>
            <p:cNvPicPr>
              <a:picLocks noChangeAspect="1"/>
            </p:cNvPicPr>
            <p:nvPr/>
          </p:nvPicPr>
          <p:blipFill rotWithShape="1">
            <a:blip r:embed="rId3"/>
            <a:srcRect l="-123" r="90"/>
            <a:stretch/>
          </p:blipFill>
          <p:spPr>
            <a:xfrm>
              <a:off x="1012832" y="1031846"/>
              <a:ext cx="9922560" cy="4376874"/>
            </a:xfrm>
            <a:prstGeom prst="rect">
              <a:avLst/>
            </a:prstGeom>
          </p:spPr>
        </p:pic>
        <p:grpSp>
          <p:nvGrpSpPr>
            <p:cNvPr id="26" name="Group 25">
              <a:extLst>
                <a:ext uri="{FF2B5EF4-FFF2-40B4-BE49-F238E27FC236}">
                  <a16:creationId xmlns:a16="http://schemas.microsoft.com/office/drawing/2014/main" id="{10745C82-2319-180B-6AB3-F4E646F4825A}"/>
                </a:ext>
              </a:extLst>
            </p:cNvPr>
            <p:cNvGrpSpPr/>
            <p:nvPr/>
          </p:nvGrpSpPr>
          <p:grpSpPr>
            <a:xfrm>
              <a:off x="3396672" y="1246332"/>
              <a:ext cx="504825" cy="397091"/>
              <a:chOff x="2190750" y="1733550"/>
              <a:chExt cx="504825" cy="397091"/>
            </a:xfrm>
          </p:grpSpPr>
          <p:sp>
            <p:nvSpPr>
              <p:cNvPr id="41" name="TextBox 40">
                <a:extLst>
                  <a:ext uri="{FF2B5EF4-FFF2-40B4-BE49-F238E27FC236}">
                    <a16:creationId xmlns:a16="http://schemas.microsoft.com/office/drawing/2014/main" id="{88CF4563-1111-62E6-2F86-0713E9A4CB0D}"/>
                  </a:ext>
                </a:extLst>
              </p:cNvPr>
              <p:cNvSpPr txBox="1"/>
              <p:nvPr/>
            </p:nvSpPr>
            <p:spPr>
              <a:xfrm>
                <a:off x="2190750" y="1733550"/>
                <a:ext cx="314325" cy="307777"/>
              </a:xfrm>
              <a:prstGeom prst="rect">
                <a:avLst/>
              </a:prstGeom>
              <a:solidFill>
                <a:sysClr val="window" lastClr="FFFFFF"/>
              </a:solidFill>
              <a:ln w="38100">
                <a:solidFill>
                  <a:srgbClr val="70AD47"/>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Biome Light"/>
                  </a:rPr>
                  <a:t>A</a:t>
                </a:r>
                <a:endParaRPr kumimoji="0" lang="en-US" sz="1800" b="0" i="0" u="none" strike="noStrike" kern="0" cap="none" spc="0" normalizeH="0" baseline="0" noProof="0" dirty="0">
                  <a:ln>
                    <a:noFill/>
                  </a:ln>
                  <a:solidFill>
                    <a:prstClr val="black"/>
                  </a:solidFill>
                  <a:effectLst/>
                  <a:uLnTx/>
                  <a:uFillTx/>
                  <a:latin typeface="Biome Light"/>
                </a:endParaRPr>
              </a:p>
            </p:txBody>
          </p:sp>
          <p:sp>
            <p:nvSpPr>
              <p:cNvPr id="42" name="Arrow: Bent 41">
                <a:extLst>
                  <a:ext uri="{FF2B5EF4-FFF2-40B4-BE49-F238E27FC236}">
                    <a16:creationId xmlns:a16="http://schemas.microsoft.com/office/drawing/2014/main" id="{520FC0AF-CDE1-9793-8C05-78EF5C76DB20}"/>
                  </a:ext>
                </a:extLst>
              </p:cNvPr>
              <p:cNvSpPr/>
              <p:nvPr/>
            </p:nvSpPr>
            <p:spPr>
              <a:xfrm rot="5400000">
                <a:off x="2443162" y="1878229"/>
                <a:ext cx="314325" cy="190500"/>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grpSp>
          <p:nvGrpSpPr>
            <p:cNvPr id="27" name="Group 26">
              <a:extLst>
                <a:ext uri="{FF2B5EF4-FFF2-40B4-BE49-F238E27FC236}">
                  <a16:creationId xmlns:a16="http://schemas.microsoft.com/office/drawing/2014/main" id="{DBBAEB65-3C4F-9FB2-453B-1F81E7EB09E6}"/>
                </a:ext>
              </a:extLst>
            </p:cNvPr>
            <p:cNvGrpSpPr/>
            <p:nvPr/>
          </p:nvGrpSpPr>
          <p:grpSpPr>
            <a:xfrm>
              <a:off x="6845768" y="1246332"/>
              <a:ext cx="695324" cy="405895"/>
              <a:chOff x="6901254" y="1724747"/>
              <a:chExt cx="695324" cy="405895"/>
            </a:xfrm>
          </p:grpSpPr>
          <p:sp>
            <p:nvSpPr>
              <p:cNvPr id="37" name="Arrow: Bent 36">
                <a:extLst>
                  <a:ext uri="{FF2B5EF4-FFF2-40B4-BE49-F238E27FC236}">
                    <a16:creationId xmlns:a16="http://schemas.microsoft.com/office/drawing/2014/main" id="{487A2F5E-AFC1-D3ED-18BF-6E222E562F61}"/>
                  </a:ext>
                </a:extLst>
              </p:cNvPr>
              <p:cNvSpPr/>
              <p:nvPr/>
            </p:nvSpPr>
            <p:spPr>
              <a:xfrm rot="16200000" flipH="1">
                <a:off x="6839341" y="1878230"/>
                <a:ext cx="314325" cy="190500"/>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nvGrpSpPr>
              <p:cNvPr id="38" name="Group 37">
                <a:extLst>
                  <a:ext uri="{FF2B5EF4-FFF2-40B4-BE49-F238E27FC236}">
                    <a16:creationId xmlns:a16="http://schemas.microsoft.com/office/drawing/2014/main" id="{AFFF8B7D-9736-200A-5CD4-49A432817E66}"/>
                  </a:ext>
                </a:extLst>
              </p:cNvPr>
              <p:cNvGrpSpPr/>
              <p:nvPr/>
            </p:nvGrpSpPr>
            <p:grpSpPr>
              <a:xfrm>
                <a:off x="7091753" y="1724747"/>
                <a:ext cx="504825" cy="405894"/>
                <a:chOff x="7091753" y="1724747"/>
                <a:chExt cx="504825" cy="405894"/>
              </a:xfrm>
            </p:grpSpPr>
            <p:sp>
              <p:nvSpPr>
                <p:cNvPr id="39" name="Arrow: Bent 38">
                  <a:extLst>
                    <a:ext uri="{FF2B5EF4-FFF2-40B4-BE49-F238E27FC236}">
                      <a16:creationId xmlns:a16="http://schemas.microsoft.com/office/drawing/2014/main" id="{29E3267A-E5F7-4EC7-66FE-06660A1FC90C}"/>
                    </a:ext>
                  </a:extLst>
                </p:cNvPr>
                <p:cNvSpPr/>
                <p:nvPr/>
              </p:nvSpPr>
              <p:spPr>
                <a:xfrm rot="5400000">
                  <a:off x="7344165" y="1878229"/>
                  <a:ext cx="314325" cy="190500"/>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sp>
              <p:nvSpPr>
                <p:cNvPr id="40" name="TextBox 39">
                  <a:extLst>
                    <a:ext uri="{FF2B5EF4-FFF2-40B4-BE49-F238E27FC236}">
                      <a16:creationId xmlns:a16="http://schemas.microsoft.com/office/drawing/2014/main" id="{FE1FE7A4-C743-6D62-9A7E-30A0A3501B38}"/>
                    </a:ext>
                  </a:extLst>
                </p:cNvPr>
                <p:cNvSpPr txBox="1"/>
                <p:nvPr/>
              </p:nvSpPr>
              <p:spPr>
                <a:xfrm>
                  <a:off x="7091753" y="1724747"/>
                  <a:ext cx="314325" cy="307777"/>
                </a:xfrm>
                <a:prstGeom prst="rect">
                  <a:avLst/>
                </a:prstGeom>
                <a:solidFill>
                  <a:sysClr val="window" lastClr="FFFFFF"/>
                </a:solidFill>
                <a:ln w="38100">
                  <a:solidFill>
                    <a:srgbClr val="70AD47"/>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Biome Light"/>
                    </a:rPr>
                    <a:t>B</a:t>
                  </a:r>
                  <a:endParaRPr kumimoji="0" lang="en-US" sz="1800" b="0" i="0" u="none" strike="noStrike" kern="0" cap="none" spc="0" normalizeH="0" baseline="0" noProof="0" dirty="0">
                    <a:ln>
                      <a:noFill/>
                    </a:ln>
                    <a:solidFill>
                      <a:prstClr val="black"/>
                    </a:solidFill>
                    <a:effectLst/>
                    <a:uLnTx/>
                    <a:uFillTx/>
                    <a:latin typeface="Biome Light"/>
                  </a:endParaRPr>
                </a:p>
              </p:txBody>
            </p:sp>
          </p:grpSp>
        </p:grpSp>
        <p:sp>
          <p:nvSpPr>
            <p:cNvPr id="28" name="TextBox 27">
              <a:extLst>
                <a:ext uri="{FF2B5EF4-FFF2-40B4-BE49-F238E27FC236}">
                  <a16:creationId xmlns:a16="http://schemas.microsoft.com/office/drawing/2014/main" id="{9CCF64C4-FF64-8A64-B315-C4846734982A}"/>
                </a:ext>
              </a:extLst>
            </p:cNvPr>
            <p:cNvSpPr txBox="1"/>
            <p:nvPr/>
          </p:nvSpPr>
          <p:spPr>
            <a:xfrm>
              <a:off x="6409922" y="3850412"/>
              <a:ext cx="1438916" cy="170604"/>
            </a:xfrm>
            <a:prstGeom prst="rect">
              <a:avLst/>
            </a:prstGeom>
            <a:noFill/>
            <a:ln w="57150">
              <a:solidFill>
                <a:srgbClr val="70AD47"/>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black"/>
                </a:solidFill>
                <a:effectLst/>
                <a:uLnTx/>
                <a:uFillTx/>
                <a:latin typeface="Biome Light"/>
              </a:endParaRPr>
            </a:p>
          </p:txBody>
        </p:sp>
        <p:grpSp>
          <p:nvGrpSpPr>
            <p:cNvPr id="29" name="Group 28">
              <a:extLst>
                <a:ext uri="{FF2B5EF4-FFF2-40B4-BE49-F238E27FC236}">
                  <a16:creationId xmlns:a16="http://schemas.microsoft.com/office/drawing/2014/main" id="{0B91532A-3E28-57B1-3F9D-A4CD4BE5DC27}"/>
                </a:ext>
              </a:extLst>
            </p:cNvPr>
            <p:cNvGrpSpPr/>
            <p:nvPr/>
          </p:nvGrpSpPr>
          <p:grpSpPr>
            <a:xfrm>
              <a:off x="7976180" y="1246333"/>
              <a:ext cx="504825" cy="397091"/>
              <a:chOff x="2190750" y="1733550"/>
              <a:chExt cx="504825" cy="397091"/>
            </a:xfrm>
          </p:grpSpPr>
          <p:sp>
            <p:nvSpPr>
              <p:cNvPr id="35" name="TextBox 34">
                <a:extLst>
                  <a:ext uri="{FF2B5EF4-FFF2-40B4-BE49-F238E27FC236}">
                    <a16:creationId xmlns:a16="http://schemas.microsoft.com/office/drawing/2014/main" id="{1D2D1407-BB80-506E-E77B-60E71274BDDB}"/>
                  </a:ext>
                </a:extLst>
              </p:cNvPr>
              <p:cNvSpPr txBox="1"/>
              <p:nvPr/>
            </p:nvSpPr>
            <p:spPr>
              <a:xfrm>
                <a:off x="2190750" y="1733550"/>
                <a:ext cx="314325" cy="307777"/>
              </a:xfrm>
              <a:prstGeom prst="rect">
                <a:avLst/>
              </a:prstGeom>
              <a:solidFill>
                <a:sysClr val="window" lastClr="FFFFFF"/>
              </a:solidFill>
              <a:ln w="38100">
                <a:solidFill>
                  <a:srgbClr val="70AD47"/>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Biome Light"/>
                  </a:rPr>
                  <a:t>D</a:t>
                </a:r>
                <a:endParaRPr kumimoji="0" lang="en-US" sz="1800" b="0" i="0" u="none" strike="noStrike" kern="0" cap="none" spc="0" normalizeH="0" baseline="0" noProof="0" dirty="0">
                  <a:ln>
                    <a:noFill/>
                  </a:ln>
                  <a:solidFill>
                    <a:prstClr val="black"/>
                  </a:solidFill>
                  <a:effectLst/>
                  <a:uLnTx/>
                  <a:uFillTx/>
                  <a:latin typeface="Biome Light"/>
                </a:endParaRPr>
              </a:p>
            </p:txBody>
          </p:sp>
          <p:sp>
            <p:nvSpPr>
              <p:cNvPr id="36" name="Arrow: Bent 35">
                <a:extLst>
                  <a:ext uri="{FF2B5EF4-FFF2-40B4-BE49-F238E27FC236}">
                    <a16:creationId xmlns:a16="http://schemas.microsoft.com/office/drawing/2014/main" id="{5C5E4420-33DD-358A-68E7-F4F99AEA2A00}"/>
                  </a:ext>
                </a:extLst>
              </p:cNvPr>
              <p:cNvSpPr/>
              <p:nvPr/>
            </p:nvSpPr>
            <p:spPr>
              <a:xfrm rot="5400000">
                <a:off x="2443162" y="1878229"/>
                <a:ext cx="314325" cy="190500"/>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grpSp>
          <p:nvGrpSpPr>
            <p:cNvPr id="30" name="Group 29">
              <a:extLst>
                <a:ext uri="{FF2B5EF4-FFF2-40B4-BE49-F238E27FC236}">
                  <a16:creationId xmlns:a16="http://schemas.microsoft.com/office/drawing/2014/main" id="{C7A5303A-0BBC-C759-BF8A-F68B79034852}"/>
                </a:ext>
              </a:extLst>
            </p:cNvPr>
            <p:cNvGrpSpPr/>
            <p:nvPr/>
          </p:nvGrpSpPr>
          <p:grpSpPr>
            <a:xfrm>
              <a:off x="6845767" y="3418776"/>
              <a:ext cx="695324" cy="405895"/>
              <a:chOff x="6901254" y="1724747"/>
              <a:chExt cx="695324" cy="405895"/>
            </a:xfrm>
          </p:grpSpPr>
          <p:sp>
            <p:nvSpPr>
              <p:cNvPr id="31" name="Arrow: Bent 30">
                <a:extLst>
                  <a:ext uri="{FF2B5EF4-FFF2-40B4-BE49-F238E27FC236}">
                    <a16:creationId xmlns:a16="http://schemas.microsoft.com/office/drawing/2014/main" id="{E574B6DF-0404-4360-ED72-E16CF0B3D1E0}"/>
                  </a:ext>
                </a:extLst>
              </p:cNvPr>
              <p:cNvSpPr/>
              <p:nvPr/>
            </p:nvSpPr>
            <p:spPr>
              <a:xfrm rot="16200000" flipH="1">
                <a:off x="6839341" y="1878230"/>
                <a:ext cx="314325" cy="190500"/>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nvGrpSpPr>
              <p:cNvPr id="32" name="Group 31">
                <a:extLst>
                  <a:ext uri="{FF2B5EF4-FFF2-40B4-BE49-F238E27FC236}">
                    <a16:creationId xmlns:a16="http://schemas.microsoft.com/office/drawing/2014/main" id="{783B431A-5B81-7363-398F-2BB189AB24D6}"/>
                  </a:ext>
                </a:extLst>
              </p:cNvPr>
              <p:cNvGrpSpPr/>
              <p:nvPr/>
            </p:nvGrpSpPr>
            <p:grpSpPr>
              <a:xfrm>
                <a:off x="7091753" y="1724747"/>
                <a:ext cx="504825" cy="405894"/>
                <a:chOff x="7091753" y="1724747"/>
                <a:chExt cx="504825" cy="405894"/>
              </a:xfrm>
            </p:grpSpPr>
            <p:sp>
              <p:nvSpPr>
                <p:cNvPr id="33" name="Arrow: Bent 32">
                  <a:extLst>
                    <a:ext uri="{FF2B5EF4-FFF2-40B4-BE49-F238E27FC236}">
                      <a16:creationId xmlns:a16="http://schemas.microsoft.com/office/drawing/2014/main" id="{F60A3365-1C32-DE20-CBA7-C0AB2569B145}"/>
                    </a:ext>
                  </a:extLst>
                </p:cNvPr>
                <p:cNvSpPr/>
                <p:nvPr/>
              </p:nvSpPr>
              <p:spPr>
                <a:xfrm rot="5400000">
                  <a:off x="7344165" y="1878229"/>
                  <a:ext cx="314325" cy="190500"/>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sp>
              <p:nvSpPr>
                <p:cNvPr id="34" name="TextBox 33">
                  <a:extLst>
                    <a:ext uri="{FF2B5EF4-FFF2-40B4-BE49-F238E27FC236}">
                      <a16:creationId xmlns:a16="http://schemas.microsoft.com/office/drawing/2014/main" id="{D106CA15-7484-A62B-8C92-28CE354524F6}"/>
                    </a:ext>
                  </a:extLst>
                </p:cNvPr>
                <p:cNvSpPr txBox="1"/>
                <p:nvPr/>
              </p:nvSpPr>
              <p:spPr>
                <a:xfrm>
                  <a:off x="7091753" y="1724747"/>
                  <a:ext cx="314325" cy="307777"/>
                </a:xfrm>
                <a:prstGeom prst="rect">
                  <a:avLst/>
                </a:prstGeom>
                <a:solidFill>
                  <a:sysClr val="window" lastClr="FFFFFF"/>
                </a:solidFill>
                <a:ln w="38100">
                  <a:solidFill>
                    <a:srgbClr val="70AD47"/>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Biome Light"/>
                    </a:rPr>
                    <a:t>C</a:t>
                  </a:r>
                  <a:endParaRPr kumimoji="0" lang="en-US" sz="1800" b="0" i="0" u="none" strike="noStrike" kern="0" cap="none" spc="0" normalizeH="0" baseline="0" noProof="0" dirty="0">
                    <a:ln>
                      <a:noFill/>
                    </a:ln>
                    <a:solidFill>
                      <a:prstClr val="black"/>
                    </a:solidFill>
                    <a:effectLst/>
                    <a:uLnTx/>
                    <a:uFillTx/>
                    <a:latin typeface="Biome Light"/>
                  </a:endParaRPr>
                </a:p>
              </p:txBody>
            </p:sp>
          </p:grpSp>
        </p:grpSp>
      </p:grpSp>
    </p:spTree>
    <p:extLst>
      <p:ext uri="{BB962C8B-B14F-4D97-AF65-F5344CB8AC3E}">
        <p14:creationId xmlns:p14="http://schemas.microsoft.com/office/powerpoint/2010/main" val="2954708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0101-CE03-EF38-CCE5-3CDDB255E6D5}"/>
              </a:ext>
            </a:extLst>
          </p:cNvPr>
          <p:cNvSpPr>
            <a:spLocks noGrp="1"/>
          </p:cNvSpPr>
          <p:nvPr>
            <p:ph type="title"/>
          </p:nvPr>
        </p:nvSpPr>
        <p:spPr>
          <a:xfrm>
            <a:off x="1096963" y="287339"/>
            <a:ext cx="10058400" cy="520700"/>
          </a:xfrm>
        </p:spPr>
        <p:txBody>
          <a:bodyPr>
            <a:normAutofit fontScale="90000"/>
          </a:bodyPr>
          <a:lstStyle/>
          <a:p>
            <a:pPr algn="ctr" eaLnBrk="1" fontAlgn="auto" hangingPunct="1">
              <a:spcAft>
                <a:spcPts val="0"/>
              </a:spcAft>
              <a:defRPr/>
            </a:pPr>
            <a:r>
              <a:rPr lang="en-US" sz="3500" b="1" dirty="0">
                <a:solidFill>
                  <a:schemeClr val="tx1">
                    <a:lumMod val="75000"/>
                    <a:lumOff val="25000"/>
                  </a:schemeClr>
                </a:solidFill>
                <a:latin typeface="Gotham Rounded Medium" panose="02000000000000000000" pitchFamily="50" charset="0"/>
              </a:rPr>
              <a:t>Completing the Budget Template</a:t>
            </a:r>
          </a:p>
        </p:txBody>
      </p:sp>
      <p:sp>
        <p:nvSpPr>
          <p:cNvPr id="11267" name="Content Placeholder 2">
            <a:extLst>
              <a:ext uri="{FF2B5EF4-FFF2-40B4-BE49-F238E27FC236}">
                <a16:creationId xmlns:a16="http://schemas.microsoft.com/office/drawing/2014/main" id="{7F953114-5E53-ED4E-2C88-8E9904C25910}"/>
              </a:ext>
            </a:extLst>
          </p:cNvPr>
          <p:cNvSpPr>
            <a:spLocks noGrp="1"/>
          </p:cNvSpPr>
          <p:nvPr>
            <p:ph idx="1"/>
          </p:nvPr>
        </p:nvSpPr>
        <p:spPr>
          <a:xfrm>
            <a:off x="630570" y="4713945"/>
            <a:ext cx="10930855" cy="1651584"/>
          </a:xfrm>
        </p:spPr>
        <p:txBody>
          <a:bodyPr/>
          <a:lstStyle/>
          <a:p>
            <a:pPr marL="342900" indent="-342900" fontAlgn="ctr">
              <a:lnSpc>
                <a:spcPct val="100000"/>
              </a:lnSpc>
              <a:spcBef>
                <a:spcPts val="0"/>
              </a:spcBef>
              <a:buFont typeface="+mj-lt"/>
              <a:buAutoNum type="alphaUcPeriod" startAt="5"/>
            </a:pPr>
            <a:r>
              <a:rPr lang="en-US" sz="1200" dirty="0"/>
              <a:t>Columns I through L reflect the dollar and % changes from prior year and will calculate automatically.  If these reflect a change more than $1,000 AND more than +/- 10%, you must include a reason for that change in the description in column B.</a:t>
            </a:r>
          </a:p>
          <a:p>
            <a:pPr marL="342900" indent="-342900" fontAlgn="ctr">
              <a:lnSpc>
                <a:spcPct val="100000"/>
              </a:lnSpc>
              <a:spcBef>
                <a:spcPts val="0"/>
              </a:spcBef>
              <a:spcAft>
                <a:spcPts val="0"/>
              </a:spcAft>
              <a:buFont typeface="+mj-lt"/>
              <a:buAutoNum type="alphaUcPeriod" startAt="5"/>
            </a:pPr>
            <a:r>
              <a:rPr lang="en-US" sz="1200" dirty="0"/>
              <a:t>Cell G26 will populate with the total SOR requested on the SOR tab, and cell G27 should be $0. If it’s not, there is an error that should be corrected before submitting your budget to you JWB.</a:t>
            </a:r>
          </a:p>
          <a:p>
            <a:pPr marL="342900" indent="-342900" fontAlgn="ctr">
              <a:lnSpc>
                <a:spcPct val="100000"/>
              </a:lnSpc>
              <a:spcBef>
                <a:spcPts val="0"/>
              </a:spcBef>
              <a:spcAft>
                <a:spcPts val="0"/>
              </a:spcAft>
              <a:buFont typeface="+mj-lt"/>
              <a:buAutoNum type="alphaUcPeriod" startAt="5"/>
            </a:pPr>
            <a:r>
              <a:rPr lang="en-US" sz="1200" b="1" dirty="0"/>
              <a:t>The total of Column F, FY24 JWB Amount, must equal the FY24 funding renewal amount.  If it doesn’t, please review, correct/update before submitting to JWB</a:t>
            </a:r>
            <a:r>
              <a:rPr lang="en-US" sz="1200" dirty="0"/>
              <a:t>.</a:t>
            </a:r>
          </a:p>
          <a:p>
            <a:pPr marL="342900" indent="-342900" fontAlgn="ctr">
              <a:lnSpc>
                <a:spcPct val="100000"/>
              </a:lnSpc>
              <a:spcAft>
                <a:spcPts val="0"/>
              </a:spcAft>
              <a:buFont typeface="+mj-lt"/>
              <a:buAutoNum type="alphaUcPeriod" startAt="5"/>
            </a:pPr>
            <a:r>
              <a:rPr lang="en-US" sz="1200" dirty="0"/>
              <a:t>There is a chart of accounts in the JWB Financial Policies and Procedures for Funded Agencies included on our website.  This includes descriptions of what costs are included in our budget categories.  We revised this to eliminate the subcategories within budget categories.</a:t>
            </a:r>
          </a:p>
        </p:txBody>
      </p:sp>
      <p:pic>
        <p:nvPicPr>
          <p:cNvPr id="11268" name="Content Placeholder 3">
            <a:extLst>
              <a:ext uri="{FF2B5EF4-FFF2-40B4-BE49-F238E27FC236}">
                <a16:creationId xmlns:a16="http://schemas.microsoft.com/office/drawing/2014/main" id="{4FEC5F33-3827-ACEF-E61C-0FEE9BDD11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736D3D8E-21B6-E44B-ED7B-851232B2C90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0FA3937-0C77-45FF-8C1A-97BC67DB58B8}" type="slidenum">
              <a:rPr lang="en-US" altLang="en-US">
                <a:solidFill>
                  <a:srgbClr val="FFFFFF"/>
                </a:solidFill>
              </a:rPr>
              <a:pPr/>
              <a:t>9</a:t>
            </a:fld>
            <a:endParaRPr lang="en-US" altLang="en-US">
              <a:solidFill>
                <a:srgbClr val="FFFFFF"/>
              </a:solidFill>
            </a:endParaRPr>
          </a:p>
        </p:txBody>
      </p:sp>
      <p:grpSp>
        <p:nvGrpSpPr>
          <p:cNvPr id="21" name="Group 20">
            <a:extLst>
              <a:ext uri="{FF2B5EF4-FFF2-40B4-BE49-F238E27FC236}">
                <a16:creationId xmlns:a16="http://schemas.microsoft.com/office/drawing/2014/main" id="{8E75160A-72FC-82D2-665E-A97833EC8868}"/>
              </a:ext>
            </a:extLst>
          </p:cNvPr>
          <p:cNvGrpSpPr/>
          <p:nvPr/>
        </p:nvGrpSpPr>
        <p:grpSpPr>
          <a:xfrm>
            <a:off x="1134718" y="746915"/>
            <a:ext cx="9922560" cy="3825085"/>
            <a:chOff x="1012832" y="1031846"/>
            <a:chExt cx="9922560" cy="4376874"/>
          </a:xfrm>
        </p:grpSpPr>
        <p:pic>
          <p:nvPicPr>
            <p:cNvPr id="22" name="Picture Placeholder 10">
              <a:extLst>
                <a:ext uri="{FF2B5EF4-FFF2-40B4-BE49-F238E27FC236}">
                  <a16:creationId xmlns:a16="http://schemas.microsoft.com/office/drawing/2014/main" id="{853516A7-7CFA-E367-4E41-12DFAD0E7BED}"/>
                </a:ext>
              </a:extLst>
            </p:cNvPr>
            <p:cNvPicPr>
              <a:picLocks noChangeAspect="1"/>
            </p:cNvPicPr>
            <p:nvPr/>
          </p:nvPicPr>
          <p:blipFill rotWithShape="1">
            <a:blip r:embed="rId3"/>
            <a:srcRect l="-123" r="90"/>
            <a:stretch/>
          </p:blipFill>
          <p:spPr>
            <a:xfrm>
              <a:off x="1012832" y="1031846"/>
              <a:ext cx="9922560" cy="4376874"/>
            </a:xfrm>
            <a:prstGeom prst="rect">
              <a:avLst/>
            </a:prstGeom>
          </p:spPr>
        </p:pic>
        <p:grpSp>
          <p:nvGrpSpPr>
            <p:cNvPr id="23" name="Group 22">
              <a:extLst>
                <a:ext uri="{FF2B5EF4-FFF2-40B4-BE49-F238E27FC236}">
                  <a16:creationId xmlns:a16="http://schemas.microsoft.com/office/drawing/2014/main" id="{1E4549C7-15BB-C067-F8A5-05B8C7975D5F}"/>
                </a:ext>
              </a:extLst>
            </p:cNvPr>
            <p:cNvGrpSpPr/>
            <p:nvPr/>
          </p:nvGrpSpPr>
          <p:grpSpPr>
            <a:xfrm>
              <a:off x="8869538" y="1301074"/>
              <a:ext cx="1891087" cy="347173"/>
              <a:chOff x="9408358" y="1718917"/>
              <a:chExt cx="1891087" cy="347173"/>
            </a:xfrm>
          </p:grpSpPr>
          <p:sp>
            <p:nvSpPr>
              <p:cNvPr id="53" name="Arrow: Bent 52">
                <a:extLst>
                  <a:ext uri="{FF2B5EF4-FFF2-40B4-BE49-F238E27FC236}">
                    <a16:creationId xmlns:a16="http://schemas.microsoft.com/office/drawing/2014/main" id="{F903D754-315B-DCBC-7382-261E42B9F94F}"/>
                  </a:ext>
                </a:extLst>
              </p:cNvPr>
              <p:cNvSpPr/>
              <p:nvPr/>
            </p:nvSpPr>
            <p:spPr>
              <a:xfrm rot="16200000" flipH="1">
                <a:off x="9697726" y="1560516"/>
                <a:ext cx="216206" cy="794942"/>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sp>
            <p:nvSpPr>
              <p:cNvPr id="54" name="TextBox 53">
                <a:extLst>
                  <a:ext uri="{FF2B5EF4-FFF2-40B4-BE49-F238E27FC236}">
                    <a16:creationId xmlns:a16="http://schemas.microsoft.com/office/drawing/2014/main" id="{B4CDBA00-B5AD-9597-BC40-96828A9BEA99}"/>
                  </a:ext>
                </a:extLst>
              </p:cNvPr>
              <p:cNvSpPr txBox="1"/>
              <p:nvPr/>
            </p:nvSpPr>
            <p:spPr>
              <a:xfrm>
                <a:off x="10203300" y="1718917"/>
                <a:ext cx="301203" cy="307777"/>
              </a:xfrm>
              <a:prstGeom prst="rect">
                <a:avLst/>
              </a:prstGeom>
              <a:solidFill>
                <a:sysClr val="window" lastClr="FFFFFF"/>
              </a:solidFill>
              <a:ln w="38100">
                <a:solidFill>
                  <a:srgbClr val="70AD47"/>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Biome Light"/>
                  </a:rPr>
                  <a:t>E</a:t>
                </a:r>
                <a:endParaRPr kumimoji="0" lang="en-US" sz="1800" b="0" i="0" u="none" strike="noStrike" kern="0" cap="none" spc="0" normalizeH="0" baseline="0" noProof="0" dirty="0">
                  <a:ln>
                    <a:noFill/>
                  </a:ln>
                  <a:solidFill>
                    <a:prstClr val="black"/>
                  </a:solidFill>
                  <a:effectLst/>
                  <a:uLnTx/>
                  <a:uFillTx/>
                  <a:latin typeface="Biome Light"/>
                </a:endParaRPr>
              </a:p>
            </p:txBody>
          </p:sp>
          <p:sp>
            <p:nvSpPr>
              <p:cNvPr id="55" name="Arrow: Bent 54">
                <a:extLst>
                  <a:ext uri="{FF2B5EF4-FFF2-40B4-BE49-F238E27FC236}">
                    <a16:creationId xmlns:a16="http://schemas.microsoft.com/office/drawing/2014/main" id="{0EFBC2C8-F604-1666-3287-7785A69C3FD0}"/>
                  </a:ext>
                </a:extLst>
              </p:cNvPr>
              <p:cNvSpPr/>
              <p:nvPr/>
            </p:nvSpPr>
            <p:spPr>
              <a:xfrm rot="5400000">
                <a:off x="10793871" y="1560516"/>
                <a:ext cx="216206" cy="794942"/>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grpSp>
          <p:nvGrpSpPr>
            <p:cNvPr id="43" name="Group 42">
              <a:extLst>
                <a:ext uri="{FF2B5EF4-FFF2-40B4-BE49-F238E27FC236}">
                  <a16:creationId xmlns:a16="http://schemas.microsoft.com/office/drawing/2014/main" id="{873C2E04-6871-CEDB-0DFE-5FF55C9E0B5B}"/>
                </a:ext>
              </a:extLst>
            </p:cNvPr>
            <p:cNvGrpSpPr/>
            <p:nvPr/>
          </p:nvGrpSpPr>
          <p:grpSpPr>
            <a:xfrm>
              <a:off x="7144119" y="4591172"/>
              <a:ext cx="713065" cy="556089"/>
              <a:chOff x="7852095" y="4753749"/>
              <a:chExt cx="713065" cy="556089"/>
            </a:xfrm>
          </p:grpSpPr>
          <p:sp>
            <p:nvSpPr>
              <p:cNvPr id="49" name="TextBox 48">
                <a:extLst>
                  <a:ext uri="{FF2B5EF4-FFF2-40B4-BE49-F238E27FC236}">
                    <a16:creationId xmlns:a16="http://schemas.microsoft.com/office/drawing/2014/main" id="{10B86384-5787-B923-8F60-8AE16C26AE44}"/>
                  </a:ext>
                </a:extLst>
              </p:cNvPr>
              <p:cNvSpPr txBox="1"/>
              <p:nvPr/>
            </p:nvSpPr>
            <p:spPr>
              <a:xfrm>
                <a:off x="7852095" y="5150840"/>
                <a:ext cx="713065" cy="158998"/>
              </a:xfrm>
              <a:prstGeom prst="rect">
                <a:avLst/>
              </a:prstGeom>
              <a:noFill/>
              <a:ln w="38100">
                <a:solidFill>
                  <a:srgbClr val="70AD47"/>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black"/>
                  </a:solidFill>
                  <a:effectLst/>
                  <a:uLnTx/>
                  <a:uFillTx/>
                  <a:latin typeface="Biome Light"/>
                </a:endParaRPr>
              </a:p>
            </p:txBody>
          </p:sp>
          <p:grpSp>
            <p:nvGrpSpPr>
              <p:cNvPr id="50" name="Group 49">
                <a:extLst>
                  <a:ext uri="{FF2B5EF4-FFF2-40B4-BE49-F238E27FC236}">
                    <a16:creationId xmlns:a16="http://schemas.microsoft.com/office/drawing/2014/main" id="{F24B72BC-6110-BC67-ED31-E16FFA07C274}"/>
                  </a:ext>
                </a:extLst>
              </p:cNvPr>
              <p:cNvGrpSpPr/>
              <p:nvPr/>
            </p:nvGrpSpPr>
            <p:grpSpPr>
              <a:xfrm>
                <a:off x="7956214" y="4753749"/>
                <a:ext cx="504825" cy="397091"/>
                <a:chOff x="2190750" y="1733550"/>
                <a:chExt cx="504825" cy="397091"/>
              </a:xfrm>
            </p:grpSpPr>
            <p:sp>
              <p:nvSpPr>
                <p:cNvPr id="51" name="TextBox 50">
                  <a:extLst>
                    <a:ext uri="{FF2B5EF4-FFF2-40B4-BE49-F238E27FC236}">
                      <a16:creationId xmlns:a16="http://schemas.microsoft.com/office/drawing/2014/main" id="{B1E55F0A-DC85-F486-F52E-D1B58081C6F9}"/>
                    </a:ext>
                  </a:extLst>
                </p:cNvPr>
                <p:cNvSpPr txBox="1"/>
                <p:nvPr/>
              </p:nvSpPr>
              <p:spPr>
                <a:xfrm>
                  <a:off x="2190750" y="1733550"/>
                  <a:ext cx="314325" cy="307777"/>
                </a:xfrm>
                <a:prstGeom prst="rect">
                  <a:avLst/>
                </a:prstGeom>
                <a:solidFill>
                  <a:sysClr val="window" lastClr="FFFFFF"/>
                </a:solidFill>
                <a:ln w="38100">
                  <a:solidFill>
                    <a:srgbClr val="70AD47"/>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Biome Light"/>
                    </a:rPr>
                    <a:t>G</a:t>
                  </a:r>
                  <a:endParaRPr kumimoji="0" lang="en-US" sz="1800" b="0" i="0" u="none" strike="noStrike" kern="0" cap="none" spc="0" normalizeH="0" baseline="0" noProof="0" dirty="0">
                    <a:ln>
                      <a:noFill/>
                    </a:ln>
                    <a:solidFill>
                      <a:prstClr val="black"/>
                    </a:solidFill>
                    <a:effectLst/>
                    <a:uLnTx/>
                    <a:uFillTx/>
                    <a:latin typeface="Biome Light"/>
                  </a:endParaRPr>
                </a:p>
              </p:txBody>
            </p:sp>
            <p:sp>
              <p:nvSpPr>
                <p:cNvPr id="52" name="Arrow: Bent 51">
                  <a:extLst>
                    <a:ext uri="{FF2B5EF4-FFF2-40B4-BE49-F238E27FC236}">
                      <a16:creationId xmlns:a16="http://schemas.microsoft.com/office/drawing/2014/main" id="{30BBEA10-27FF-DC25-1C3B-F8BE4ED77369}"/>
                    </a:ext>
                  </a:extLst>
                </p:cNvPr>
                <p:cNvSpPr/>
                <p:nvPr/>
              </p:nvSpPr>
              <p:spPr>
                <a:xfrm rot="5400000">
                  <a:off x="2443162" y="1878229"/>
                  <a:ext cx="314325" cy="190500"/>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grpSp>
        <p:grpSp>
          <p:nvGrpSpPr>
            <p:cNvPr id="44" name="Group 43">
              <a:extLst>
                <a:ext uri="{FF2B5EF4-FFF2-40B4-BE49-F238E27FC236}">
                  <a16:creationId xmlns:a16="http://schemas.microsoft.com/office/drawing/2014/main" id="{8744DAD5-0699-71A2-08C0-506842A246E0}"/>
                </a:ext>
              </a:extLst>
            </p:cNvPr>
            <p:cNvGrpSpPr/>
            <p:nvPr/>
          </p:nvGrpSpPr>
          <p:grpSpPr>
            <a:xfrm>
              <a:off x="7841754" y="4745060"/>
              <a:ext cx="713065" cy="556089"/>
              <a:chOff x="7852095" y="4753749"/>
              <a:chExt cx="713065" cy="556089"/>
            </a:xfrm>
          </p:grpSpPr>
          <p:sp>
            <p:nvSpPr>
              <p:cNvPr id="45" name="TextBox 44">
                <a:extLst>
                  <a:ext uri="{FF2B5EF4-FFF2-40B4-BE49-F238E27FC236}">
                    <a16:creationId xmlns:a16="http://schemas.microsoft.com/office/drawing/2014/main" id="{9B0919EA-DF56-4132-D820-0EF6E8D71AAF}"/>
                  </a:ext>
                </a:extLst>
              </p:cNvPr>
              <p:cNvSpPr txBox="1"/>
              <p:nvPr/>
            </p:nvSpPr>
            <p:spPr>
              <a:xfrm>
                <a:off x="7852095" y="5150840"/>
                <a:ext cx="713065" cy="158998"/>
              </a:xfrm>
              <a:prstGeom prst="rect">
                <a:avLst/>
              </a:prstGeom>
              <a:noFill/>
              <a:ln w="38100">
                <a:solidFill>
                  <a:srgbClr val="70AD47"/>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black"/>
                  </a:solidFill>
                  <a:effectLst/>
                  <a:uLnTx/>
                  <a:uFillTx/>
                  <a:latin typeface="Biome Light"/>
                </a:endParaRPr>
              </a:p>
            </p:txBody>
          </p:sp>
          <p:grpSp>
            <p:nvGrpSpPr>
              <p:cNvPr id="46" name="Group 45">
                <a:extLst>
                  <a:ext uri="{FF2B5EF4-FFF2-40B4-BE49-F238E27FC236}">
                    <a16:creationId xmlns:a16="http://schemas.microsoft.com/office/drawing/2014/main" id="{EBEC581F-15F4-217D-A0B9-0910D9CFCF66}"/>
                  </a:ext>
                </a:extLst>
              </p:cNvPr>
              <p:cNvGrpSpPr/>
              <p:nvPr/>
            </p:nvGrpSpPr>
            <p:grpSpPr>
              <a:xfrm>
                <a:off x="7956214" y="4753749"/>
                <a:ext cx="504825" cy="397091"/>
                <a:chOff x="2190750" y="1733550"/>
                <a:chExt cx="504825" cy="397091"/>
              </a:xfrm>
            </p:grpSpPr>
            <p:sp>
              <p:nvSpPr>
                <p:cNvPr id="47" name="TextBox 46">
                  <a:extLst>
                    <a:ext uri="{FF2B5EF4-FFF2-40B4-BE49-F238E27FC236}">
                      <a16:creationId xmlns:a16="http://schemas.microsoft.com/office/drawing/2014/main" id="{054B3CE2-E7EE-F7C3-8C2D-B3827812221B}"/>
                    </a:ext>
                  </a:extLst>
                </p:cNvPr>
                <p:cNvSpPr txBox="1"/>
                <p:nvPr/>
              </p:nvSpPr>
              <p:spPr>
                <a:xfrm>
                  <a:off x="2190750" y="1733550"/>
                  <a:ext cx="314325" cy="307777"/>
                </a:xfrm>
                <a:prstGeom prst="rect">
                  <a:avLst/>
                </a:prstGeom>
                <a:solidFill>
                  <a:sysClr val="window" lastClr="FFFFFF"/>
                </a:solidFill>
                <a:ln w="38100">
                  <a:solidFill>
                    <a:srgbClr val="70AD47"/>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Biome Light"/>
                    </a:rPr>
                    <a:t>F</a:t>
                  </a:r>
                  <a:endParaRPr kumimoji="0" lang="en-US" sz="1800" b="0" i="0" u="none" strike="noStrike" kern="0" cap="none" spc="0" normalizeH="0" baseline="0" noProof="0" dirty="0">
                    <a:ln>
                      <a:noFill/>
                    </a:ln>
                    <a:solidFill>
                      <a:prstClr val="black"/>
                    </a:solidFill>
                    <a:effectLst/>
                    <a:uLnTx/>
                    <a:uFillTx/>
                    <a:latin typeface="Biome Light"/>
                  </a:endParaRPr>
                </a:p>
              </p:txBody>
            </p:sp>
            <p:sp>
              <p:nvSpPr>
                <p:cNvPr id="48" name="Arrow: Bent 47">
                  <a:extLst>
                    <a:ext uri="{FF2B5EF4-FFF2-40B4-BE49-F238E27FC236}">
                      <a16:creationId xmlns:a16="http://schemas.microsoft.com/office/drawing/2014/main" id="{87BEBF79-B88C-A21F-325C-3F040AB8FE2E}"/>
                    </a:ext>
                  </a:extLst>
                </p:cNvPr>
                <p:cNvSpPr/>
                <p:nvPr/>
              </p:nvSpPr>
              <p:spPr>
                <a:xfrm rot="5400000">
                  <a:off x="2443162" y="1878229"/>
                  <a:ext cx="314325" cy="190500"/>
                </a:xfrm>
                <a:prstGeom prst="ben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iome Light"/>
                    <a:ea typeface="+mn-ea"/>
                    <a:cs typeface="+mn-cs"/>
                  </a:endParaRPr>
                </a:p>
              </p:txBody>
            </p:sp>
          </p:grpSp>
        </p:grpSp>
      </p:grpSp>
    </p:spTree>
    <p:extLst>
      <p:ext uri="{BB962C8B-B14F-4D97-AF65-F5344CB8AC3E}">
        <p14:creationId xmlns:p14="http://schemas.microsoft.com/office/powerpoint/2010/main" val="1392670948"/>
      </p:ext>
    </p:extLst>
  </p:cSld>
  <p:clrMapOvr>
    <a:masterClrMapping/>
  </p:clrMapOvr>
</p:sld>
</file>

<file path=ppt/theme/theme1.xml><?xml version="1.0" encoding="utf-8"?>
<a:theme xmlns:a="http://schemas.openxmlformats.org/drawingml/2006/main" name="Retrospect">
  <a:themeElements>
    <a:clrScheme name="Custom 1">
      <a:dk1>
        <a:sysClr val="windowText" lastClr="000000"/>
      </a:dk1>
      <a:lt1>
        <a:sysClr val="window" lastClr="FFFFFF"/>
      </a:lt1>
      <a:dk2>
        <a:srgbClr val="505046"/>
      </a:dk2>
      <a:lt2>
        <a:srgbClr val="EEECE1"/>
      </a:lt2>
      <a:accent1>
        <a:srgbClr val="505046"/>
      </a:accent1>
      <a:accent2>
        <a:srgbClr val="FF5A32"/>
      </a:accent2>
      <a:accent3>
        <a:srgbClr val="B64926"/>
      </a:accent3>
      <a:accent4>
        <a:srgbClr val="FF8427"/>
      </a:accent4>
      <a:accent5>
        <a:srgbClr val="CC9900"/>
      </a:accent5>
      <a:accent6>
        <a:srgbClr val="B22600"/>
      </a:accent6>
      <a:hlink>
        <a:srgbClr val="FF5A32"/>
      </a:hlink>
      <a:folHlink>
        <a:srgbClr val="FF5A3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2" id="{C0E42CE2-D555-466A-9821-C92B5D04F2A6}" vid="{923C0D13-DFCA-4A47-B3C5-BD7B359A1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98392EE50F8CC4B9EC3B99CA227F840" ma:contentTypeVersion="13" ma:contentTypeDescription="Create a new document." ma:contentTypeScope="" ma:versionID="ed655f6ece5b0c021815239aee9e13ea">
  <xsd:schema xmlns:xsd="http://www.w3.org/2001/XMLSchema" xmlns:xs="http://www.w3.org/2001/XMLSchema" xmlns:p="http://schemas.microsoft.com/office/2006/metadata/properties" xmlns:ns2="d838fefc-0ebf-49c9-8d15-836ed53cdaf6" xmlns:ns3="5be9e19d-df16-4a89-805b-0678fae8d8aa" targetNamespace="http://schemas.microsoft.com/office/2006/metadata/properties" ma:root="true" ma:fieldsID="046f88742349aaa486924184e8bca0d4" ns2:_="" ns3:_="">
    <xsd:import namespace="d838fefc-0ebf-49c9-8d15-836ed53cdaf6"/>
    <xsd:import namespace="5be9e19d-df16-4a89-805b-0678fae8d8a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38fefc-0ebf-49c9-8d15-836ed53cda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4f60d3b7-2235-419a-8173-7c4c89f25471"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e9e19d-df16-4a89-805b-0678fae8d8a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3f27f8ba-ef38-4d5e-a7aa-29e77d312124}" ma:internalName="TaxCatchAll" ma:showField="CatchAllData" ma:web="5be9e19d-df16-4a89-805b-0678fae8d8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970051-985B-4D0F-A879-B0B4F3BB1A3F}">
  <ds:schemaRefs>
    <ds:schemaRef ds:uri="http://schemas.microsoft.com/sharepoint/v3/contenttype/forms"/>
  </ds:schemaRefs>
</ds:datastoreItem>
</file>

<file path=customXml/itemProps2.xml><?xml version="1.0" encoding="utf-8"?>
<ds:datastoreItem xmlns:ds="http://schemas.openxmlformats.org/officeDocument/2006/customXml" ds:itemID="{BCA9E734-2EC9-455E-B82E-AFF354849B73}">
  <ds:schemaRefs>
    <ds:schemaRef ds:uri="http://schemas.microsoft.com/office/2006/metadata/longProperties"/>
  </ds:schemaRefs>
</ds:datastoreItem>
</file>

<file path=customXml/itemProps3.xml><?xml version="1.0" encoding="utf-8"?>
<ds:datastoreItem xmlns:ds="http://schemas.openxmlformats.org/officeDocument/2006/customXml" ds:itemID="{14C1BEEF-F405-4857-A9F4-809FF9124AEF}"/>
</file>

<file path=docProps/app.xml><?xml version="1.0" encoding="utf-8"?>
<Properties xmlns="http://schemas.openxmlformats.org/officeDocument/2006/extended-properties" xmlns:vt="http://schemas.openxmlformats.org/officeDocument/2006/docPropsVTypes">
  <Template>Public Presentations PowerPoint Template 2015 FINAL</Template>
  <TotalTime>1229</TotalTime>
  <Words>975</Words>
  <Application>Microsoft Office PowerPoint</Application>
  <PresentationFormat>Widescreen</PresentationFormat>
  <Paragraphs>99</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Biome Light</vt:lpstr>
      <vt:lpstr>Calibri</vt:lpstr>
      <vt:lpstr>Calibri Light</vt:lpstr>
      <vt:lpstr>Gotham Rounded Light</vt:lpstr>
      <vt:lpstr>Gotham Rounded Medium</vt:lpstr>
      <vt:lpstr>Wingdings</vt:lpstr>
      <vt:lpstr>Retrospect</vt:lpstr>
      <vt:lpstr>PowerPoint Presentation</vt:lpstr>
      <vt:lpstr>Agenda</vt:lpstr>
      <vt:lpstr>01</vt:lpstr>
      <vt:lpstr>Questions…</vt:lpstr>
      <vt:lpstr>Instructions</vt:lpstr>
      <vt:lpstr>02</vt:lpstr>
      <vt:lpstr>Updated Budget Template</vt:lpstr>
      <vt:lpstr>Completing the Budget Template</vt:lpstr>
      <vt:lpstr>Completing the Budget Template</vt:lpstr>
      <vt:lpstr>03</vt:lpstr>
      <vt:lpstr>Updated Positions Tab</vt:lpstr>
      <vt:lpstr>Completing Positions</vt:lpstr>
      <vt:lpstr>Completing Positions</vt:lpstr>
      <vt:lpstr>04</vt:lpstr>
      <vt:lpstr>Completing SOR</vt:lpstr>
      <vt:lpstr>05</vt:lpstr>
      <vt:lpstr>YTD Budget Variance</vt:lpstr>
      <vt:lpstr>06</vt:lpstr>
      <vt:lpstr>Other</vt:lpstr>
      <vt:lpstr>PowerPoint Presentation</vt:lpstr>
    </vt:vector>
  </TitlesOfParts>
  <Company>Juvenile Welfare Board of Pinellas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Fairbanks</dc:creator>
  <cp:lastModifiedBy>Emily Geraghty</cp:lastModifiedBy>
  <cp:revision>8</cp:revision>
  <dcterms:created xsi:type="dcterms:W3CDTF">2023-05-05T12:31:54Z</dcterms:created>
  <dcterms:modified xsi:type="dcterms:W3CDTF">2023-05-09T15:32:26Z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cedure/Form">
    <vt:lpwstr>Template</vt:lpwstr>
  </property>
  <property fmtid="{D5CDD505-2E9C-101B-9397-08002B2CF9AE}" pid="3" name="display_urn:schemas-microsoft-com:office:office#Editor">
    <vt:lpwstr>Melissa Orkwis</vt:lpwstr>
  </property>
  <property fmtid="{D5CDD505-2E9C-101B-9397-08002B2CF9AE}" pid="4" name="Order">
    <vt:lpwstr>1600.00000000000</vt:lpwstr>
  </property>
  <property fmtid="{D5CDD505-2E9C-101B-9397-08002B2CF9AE}" pid="5" name="display_urn:schemas-microsoft-com:office:office#Author">
    <vt:lpwstr>Melissa Orkwis</vt:lpwstr>
  </property>
</Properties>
</file>